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6"/>
  </p:notesMasterIdLst>
  <p:sldIdLst>
    <p:sldId id="256" r:id="rId4"/>
    <p:sldId id="257" r:id="rId5"/>
    <p:sldId id="259" r:id="rId6"/>
    <p:sldId id="258" r:id="rId7"/>
    <p:sldId id="261" r:id="rId8"/>
    <p:sldId id="262" r:id="rId9"/>
    <p:sldId id="263" r:id="rId10"/>
    <p:sldId id="270" r:id="rId11"/>
    <p:sldId id="264" r:id="rId12"/>
    <p:sldId id="265" r:id="rId13"/>
    <p:sldId id="268" r:id="rId14"/>
    <p:sldId id="269" r:id="rId15"/>
    <p:sldId id="267" r:id="rId16"/>
    <p:sldId id="271" r:id="rId17"/>
    <p:sldId id="272" r:id="rId18"/>
    <p:sldId id="274" r:id="rId19"/>
    <p:sldId id="275" r:id="rId20"/>
    <p:sldId id="276" r:id="rId21"/>
    <p:sldId id="277" r:id="rId22"/>
    <p:sldId id="278" r:id="rId23"/>
    <p:sldId id="279" r:id="rId24"/>
    <p:sldId id="281" r:id="rId25"/>
    <p:sldId id="280"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5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AEB5E-8BE7-9B47-A7EA-CB5097863D24}" type="datetimeFigureOut">
              <a:rPr lang="en-US" smtClean="0"/>
              <a:t>3/9/15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18C70-4B97-6647-8D7B-CD9EE8B0ED70}" type="slidenum">
              <a:rPr lang="en-US" smtClean="0"/>
              <a:t>‹#›</a:t>
            </a:fld>
            <a:endParaRPr lang="en-US"/>
          </a:p>
        </p:txBody>
      </p:sp>
    </p:spTree>
    <p:extLst>
      <p:ext uri="{BB962C8B-B14F-4D97-AF65-F5344CB8AC3E}">
        <p14:creationId xmlns:p14="http://schemas.microsoft.com/office/powerpoint/2010/main" val="2303094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8C70-4B97-6647-8D7B-CD9EE8B0ED70}" type="slidenum">
              <a:rPr lang="en-US" smtClean="0"/>
              <a:t>11</a:t>
            </a:fld>
            <a:endParaRPr lang="en-US"/>
          </a:p>
        </p:txBody>
      </p:sp>
    </p:spTree>
    <p:extLst>
      <p:ext uri="{BB962C8B-B14F-4D97-AF65-F5344CB8AC3E}">
        <p14:creationId xmlns:p14="http://schemas.microsoft.com/office/powerpoint/2010/main" val="400171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Subventions – usually given to organizations</a:t>
            </a:r>
            <a:r>
              <a:rPr lang="en-US" baseline="0" dirty="0" smtClean="0"/>
              <a:t> that generate benefits to society such as private schools and hospitals.  Also given to help fund R&amp;D.</a:t>
            </a:r>
            <a:endParaRPr lang="en-US" dirty="0"/>
          </a:p>
        </p:txBody>
      </p:sp>
      <p:sp>
        <p:nvSpPr>
          <p:cNvPr id="4" name="Slide Number Placeholder 3"/>
          <p:cNvSpPr>
            <a:spLocks noGrp="1"/>
          </p:cNvSpPr>
          <p:nvPr>
            <p:ph type="sldNum" sz="quarter" idx="10"/>
          </p:nvPr>
        </p:nvSpPr>
        <p:spPr/>
        <p:txBody>
          <a:bodyPr/>
          <a:lstStyle/>
          <a:p>
            <a:fld id="{1B218C70-4B97-6647-8D7B-CD9EE8B0ED70}" type="slidenum">
              <a:rPr lang="en-US" smtClean="0"/>
              <a:t>19</a:t>
            </a:fld>
            <a:endParaRPr lang="en-US"/>
          </a:p>
        </p:txBody>
      </p:sp>
    </p:spTree>
    <p:extLst>
      <p:ext uri="{BB962C8B-B14F-4D97-AF65-F5344CB8AC3E}">
        <p14:creationId xmlns:p14="http://schemas.microsoft.com/office/powerpoint/2010/main" val="284611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Piece rate = advocated</a:t>
            </a:r>
            <a:r>
              <a:rPr lang="en-US" baseline="0" dirty="0" smtClean="0"/>
              <a:t> by FW Taylor, pays workers for each item that they produce or sell per time period.</a:t>
            </a:r>
            <a:endParaRPr lang="en-US" dirty="0"/>
          </a:p>
        </p:txBody>
      </p:sp>
      <p:sp>
        <p:nvSpPr>
          <p:cNvPr id="4" name="Slide Number Placeholder 3"/>
          <p:cNvSpPr>
            <a:spLocks noGrp="1"/>
          </p:cNvSpPr>
          <p:nvPr>
            <p:ph type="sldNum" sz="quarter" idx="10"/>
          </p:nvPr>
        </p:nvSpPr>
        <p:spPr/>
        <p:txBody>
          <a:bodyPr/>
          <a:lstStyle/>
          <a:p>
            <a:fld id="{1B218C70-4B97-6647-8D7B-CD9EE8B0ED70}" type="slidenum">
              <a:rPr lang="en-US" smtClean="0"/>
              <a:t>32</a:t>
            </a:fld>
            <a:endParaRPr lang="en-US"/>
          </a:p>
        </p:txBody>
      </p:sp>
    </p:spTree>
    <p:extLst>
      <p:ext uri="{BB962C8B-B14F-4D97-AF65-F5344CB8AC3E}">
        <p14:creationId xmlns:p14="http://schemas.microsoft.com/office/powerpoint/2010/main" val="297906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3/9/15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3/9/15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3/9/15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3/9/15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3/9/15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30"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miter lim="800000"/>
            <a:headEnd/>
            <a:tailEnd/>
          </a:ln>
        </p:spPr>
        <p:txBody>
          <a:bodyPr anchor="ctr"/>
          <a:lstStyle>
            <a:lvl1pPr marL="0" indent="0" algn="ctr">
              <a:buFont typeface="Wingdings" charset="0"/>
              <a:buNone/>
              <a:defRPr/>
            </a:lvl1pPr>
          </a:lstStyle>
          <a:p>
            <a:pPr lvl="0"/>
            <a:r>
              <a:rPr lang="en-US" noProof="0" smtClean="0"/>
              <a:t>Click to edit Master subtitle style</a:t>
            </a:r>
          </a:p>
        </p:txBody>
      </p:sp>
      <p:sp>
        <p:nvSpPr>
          <p:cNvPr id="282631"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miter lim="800000"/>
            <a:headEnd/>
            <a:tailEnd/>
          </a:ln>
        </p:spPr>
        <p:txBody>
          <a:bodyPr/>
          <a:lstStyle>
            <a:lvl1pPr>
              <a:defRPr/>
            </a:lvl1pPr>
          </a:lstStyle>
          <a:p>
            <a:pPr lvl="0"/>
            <a:r>
              <a:rPr lang="en-US" noProof="0" smtClean="0"/>
              <a:t>Click to edit Master title style</a:t>
            </a:r>
          </a:p>
        </p:txBody>
      </p:sp>
      <p:sp>
        <p:nvSpPr>
          <p:cNvPr id="5" name="Rectangle 3"/>
          <p:cNvSpPr>
            <a:spLocks noGrp="1" noChangeArrowheads="1"/>
          </p:cNvSpPr>
          <p:nvPr>
            <p:ph type="dt" sz="half" idx="10"/>
          </p:nvPr>
        </p:nvSpPr>
        <p:spPr>
          <a:xfrm>
            <a:off x="3048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pPr>
              <a:defRPr/>
            </a:pPr>
            <a:endParaRPr lang="en-US">
              <a:solidFill>
                <a:srgbClr val="000000"/>
              </a:solidFill>
              <a:latin typeface="Arial"/>
              <a:ea typeface="ＭＳ Ｐゴシック"/>
            </a:endParaRPr>
          </a:p>
        </p:txBody>
      </p:sp>
      <p:sp>
        <p:nvSpPr>
          <p:cNvPr id="6" name="Rectangle 4"/>
          <p:cNvSpPr>
            <a:spLocks noGrp="1" noChangeArrowheads="1"/>
          </p:cNvSpPr>
          <p:nvPr>
            <p:ph type="ftr" sz="quarter" idx="11"/>
          </p:nvPr>
        </p:nvSpPr>
        <p:spPr>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pPr>
              <a:defRPr/>
            </a:pPr>
            <a:endParaRPr lang="en-US">
              <a:solidFill>
                <a:srgbClr val="000000"/>
              </a:solidFill>
              <a:latin typeface="Arial"/>
              <a:ea typeface="ＭＳ Ｐゴシック"/>
            </a:endParaRPr>
          </a:p>
        </p:txBody>
      </p:sp>
      <p:sp>
        <p:nvSpPr>
          <p:cNvPr id="7" name="Rectangle 5"/>
          <p:cNvSpPr>
            <a:spLocks noGrp="1" noChangeArrowheads="1"/>
          </p:cNvSpPr>
          <p:nvPr>
            <p:ph type="sldNum" sz="quarter" idx="12"/>
          </p:nvPr>
        </p:nvSpPr>
        <p:spPr>
          <a:xfrm>
            <a:off x="70104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pPr>
              <a:defRPr/>
            </a:pPr>
            <a:fld id="{5AD04149-30F7-A240-B77B-DA3C4691A55C}" type="slidenum">
              <a:rPr lang="en-US">
                <a:solidFill>
                  <a:srgbClr val="000000"/>
                </a:solidFill>
                <a:latin typeface="Arial"/>
                <a:ea typeface="ＭＳ Ｐゴシック"/>
              </a:rPr>
              <a:pPr>
                <a:def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959514210"/>
      </p:ext>
    </p:extLst>
  </p:cSld>
  <p:clrMapOvr>
    <a:masterClrMapping/>
  </p:clrMapOvr>
  <p:transition xmlns:p14="http://schemas.microsoft.com/office/powerpoint/2010/mai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6" name="Rectangle 9"/>
          <p:cNvSpPr>
            <a:spLocks noGrp="1" noChangeArrowheads="1"/>
          </p:cNvSpPr>
          <p:nvPr>
            <p:ph type="sldNum" sz="quarter" idx="12"/>
          </p:nvPr>
        </p:nvSpPr>
        <p:spPr>
          <a:ln/>
        </p:spPr>
        <p:txBody>
          <a:bodyPr/>
          <a:lstStyle>
            <a:lvl1pPr>
              <a:defRPr/>
            </a:lvl1pPr>
          </a:lstStyle>
          <a:p>
            <a:pPr>
              <a:defRPr/>
            </a:pPr>
            <a:fld id="{B6B3E10D-E051-174B-B4BA-6B1979A2F112}" type="slidenum">
              <a:rPr lang="en-US">
                <a:solidFill>
                  <a:srgbClr val="000000"/>
                </a:solidFill>
                <a:latin typeface="Arial"/>
                <a:ea typeface="ＭＳ Ｐゴシック"/>
              </a:rPr>
              <a:pPr>
                <a:def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220000533"/>
      </p:ext>
    </p:extLst>
  </p:cSld>
  <p:clrMapOvr>
    <a:masterClrMapping/>
  </p:clrMapOvr>
  <p:transition xmlns:p14="http://schemas.microsoft.com/office/powerpoint/2010/mai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6" name="Rectangle 9"/>
          <p:cNvSpPr>
            <a:spLocks noGrp="1" noChangeArrowheads="1"/>
          </p:cNvSpPr>
          <p:nvPr>
            <p:ph type="sldNum" sz="quarter" idx="12"/>
          </p:nvPr>
        </p:nvSpPr>
        <p:spPr>
          <a:ln/>
        </p:spPr>
        <p:txBody>
          <a:bodyPr/>
          <a:lstStyle>
            <a:lvl1pPr>
              <a:defRPr/>
            </a:lvl1pPr>
          </a:lstStyle>
          <a:p>
            <a:pPr>
              <a:defRPr/>
            </a:pPr>
            <a:fld id="{2215A23A-D1CB-C14E-911A-00B19D14755A}" type="slidenum">
              <a:rPr lang="en-US">
                <a:solidFill>
                  <a:srgbClr val="000000"/>
                </a:solidFill>
                <a:latin typeface="Arial"/>
                <a:ea typeface="ＭＳ Ｐゴシック"/>
              </a:rPr>
              <a:pPr>
                <a:def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904238672"/>
      </p:ext>
    </p:extLst>
  </p:cSld>
  <p:clrMapOvr>
    <a:masterClrMapping/>
  </p:clrMapOvr>
  <p:transition xmlns:p14="http://schemas.microsoft.com/office/powerpoint/2010/mai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7" name="Rectangle 9"/>
          <p:cNvSpPr>
            <a:spLocks noGrp="1" noChangeArrowheads="1"/>
          </p:cNvSpPr>
          <p:nvPr>
            <p:ph type="sldNum" sz="quarter" idx="12"/>
          </p:nvPr>
        </p:nvSpPr>
        <p:spPr>
          <a:ln/>
        </p:spPr>
        <p:txBody>
          <a:bodyPr/>
          <a:lstStyle>
            <a:lvl1pPr>
              <a:defRPr/>
            </a:lvl1pPr>
          </a:lstStyle>
          <a:p>
            <a:pPr>
              <a:defRPr/>
            </a:pPr>
            <a:fld id="{188F7313-52ED-3446-96E6-29383A21FE68}" type="slidenum">
              <a:rPr lang="en-US">
                <a:solidFill>
                  <a:srgbClr val="000000"/>
                </a:solidFill>
                <a:latin typeface="Arial"/>
                <a:ea typeface="ＭＳ Ｐゴシック"/>
              </a:rPr>
              <a:pPr>
                <a:def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629647578"/>
      </p:ext>
    </p:extLst>
  </p:cSld>
  <p:clrMapOvr>
    <a:masterClrMapping/>
  </p:clrMapOvr>
  <p:transition xmlns:p14="http://schemas.microsoft.com/office/powerpoint/2010/mai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9" name="Rectangle 9"/>
          <p:cNvSpPr>
            <a:spLocks noGrp="1" noChangeArrowheads="1"/>
          </p:cNvSpPr>
          <p:nvPr>
            <p:ph type="sldNum" sz="quarter" idx="12"/>
          </p:nvPr>
        </p:nvSpPr>
        <p:spPr>
          <a:ln/>
        </p:spPr>
        <p:txBody>
          <a:bodyPr/>
          <a:lstStyle>
            <a:lvl1pPr>
              <a:defRPr/>
            </a:lvl1pPr>
          </a:lstStyle>
          <a:p>
            <a:pPr>
              <a:defRPr/>
            </a:pPr>
            <a:fld id="{8E20A675-F422-EB43-B1EC-54654FFAAB4F}" type="slidenum">
              <a:rPr lang="en-US">
                <a:solidFill>
                  <a:srgbClr val="000000"/>
                </a:solidFill>
                <a:latin typeface="Arial"/>
                <a:ea typeface="ＭＳ Ｐゴシック"/>
              </a:rPr>
              <a:pPr>
                <a:def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090396683"/>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3/9/15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5" name="Rectangle 9"/>
          <p:cNvSpPr>
            <a:spLocks noGrp="1" noChangeArrowheads="1"/>
          </p:cNvSpPr>
          <p:nvPr>
            <p:ph type="sldNum" sz="quarter" idx="12"/>
          </p:nvPr>
        </p:nvSpPr>
        <p:spPr>
          <a:ln/>
        </p:spPr>
        <p:txBody>
          <a:bodyPr/>
          <a:lstStyle>
            <a:lvl1pPr>
              <a:defRPr/>
            </a:lvl1pPr>
          </a:lstStyle>
          <a:p>
            <a:pPr>
              <a:defRPr/>
            </a:pPr>
            <a:fld id="{54BF051E-E530-D84C-BD0E-4F0DB6C3E96F}" type="slidenum">
              <a:rPr lang="en-US">
                <a:solidFill>
                  <a:srgbClr val="000000"/>
                </a:solidFill>
                <a:latin typeface="Arial"/>
                <a:ea typeface="ＭＳ Ｐゴシック"/>
              </a:rPr>
              <a:pPr>
                <a:def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314475435"/>
      </p:ext>
    </p:extLst>
  </p:cSld>
  <p:clrMapOvr>
    <a:masterClrMapping/>
  </p:clrMapOvr>
  <p:transition xmlns:p14="http://schemas.microsoft.com/office/powerpoint/2010/mai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4" name="Rectangle 9"/>
          <p:cNvSpPr>
            <a:spLocks noGrp="1" noChangeArrowheads="1"/>
          </p:cNvSpPr>
          <p:nvPr>
            <p:ph type="sldNum" sz="quarter" idx="12"/>
          </p:nvPr>
        </p:nvSpPr>
        <p:spPr>
          <a:ln/>
        </p:spPr>
        <p:txBody>
          <a:bodyPr/>
          <a:lstStyle>
            <a:lvl1pPr>
              <a:defRPr/>
            </a:lvl1pPr>
          </a:lstStyle>
          <a:p>
            <a:pPr>
              <a:defRPr/>
            </a:pPr>
            <a:fld id="{4F951C3B-C7A2-8C4D-8848-186667330B5C}" type="slidenum">
              <a:rPr lang="en-US">
                <a:solidFill>
                  <a:srgbClr val="000000"/>
                </a:solidFill>
                <a:latin typeface="Arial"/>
                <a:ea typeface="ＭＳ Ｐゴシック"/>
              </a:rPr>
              <a:pPr>
                <a:def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4248629763"/>
      </p:ext>
    </p:extLst>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7" name="Rectangle 9"/>
          <p:cNvSpPr>
            <a:spLocks noGrp="1" noChangeArrowheads="1"/>
          </p:cNvSpPr>
          <p:nvPr>
            <p:ph type="sldNum" sz="quarter" idx="12"/>
          </p:nvPr>
        </p:nvSpPr>
        <p:spPr>
          <a:ln/>
        </p:spPr>
        <p:txBody>
          <a:bodyPr/>
          <a:lstStyle>
            <a:lvl1pPr>
              <a:defRPr/>
            </a:lvl1pPr>
          </a:lstStyle>
          <a:p>
            <a:pPr>
              <a:defRPr/>
            </a:pPr>
            <a:fld id="{4FD001BF-AA9D-F54C-A099-AFBF4DE5F675}" type="slidenum">
              <a:rPr lang="en-US">
                <a:solidFill>
                  <a:srgbClr val="000000"/>
                </a:solidFill>
                <a:latin typeface="Arial"/>
                <a:ea typeface="ＭＳ Ｐゴシック"/>
              </a:rPr>
              <a:pPr>
                <a:def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181974459"/>
      </p:ext>
    </p:extLst>
  </p:cSld>
  <p:clrMapOvr>
    <a:masterClrMapping/>
  </p:clrMapOvr>
  <p:transition xmlns:p14="http://schemas.microsoft.com/office/powerpoint/2010/mai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7" name="Rectangle 9"/>
          <p:cNvSpPr>
            <a:spLocks noGrp="1" noChangeArrowheads="1"/>
          </p:cNvSpPr>
          <p:nvPr>
            <p:ph type="sldNum" sz="quarter" idx="12"/>
          </p:nvPr>
        </p:nvSpPr>
        <p:spPr>
          <a:ln/>
        </p:spPr>
        <p:txBody>
          <a:bodyPr/>
          <a:lstStyle>
            <a:lvl1pPr>
              <a:defRPr/>
            </a:lvl1pPr>
          </a:lstStyle>
          <a:p>
            <a:pPr>
              <a:defRPr/>
            </a:pPr>
            <a:fld id="{26ABDEAC-4A16-3242-B7F5-FE521118C46D}" type="slidenum">
              <a:rPr lang="en-US">
                <a:solidFill>
                  <a:srgbClr val="000000"/>
                </a:solidFill>
                <a:latin typeface="Arial"/>
                <a:ea typeface="ＭＳ Ｐゴシック"/>
              </a:rPr>
              <a:pPr>
                <a:def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444452881"/>
      </p:ext>
    </p:extLst>
  </p:cSld>
  <p:clrMapOvr>
    <a:masterClrMapping/>
  </p:clrMapOvr>
  <p:transition xmlns:p14="http://schemas.microsoft.com/office/powerpoint/2010/mai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6" name="Rectangle 9"/>
          <p:cNvSpPr>
            <a:spLocks noGrp="1" noChangeArrowheads="1"/>
          </p:cNvSpPr>
          <p:nvPr>
            <p:ph type="sldNum" sz="quarter" idx="12"/>
          </p:nvPr>
        </p:nvSpPr>
        <p:spPr>
          <a:ln/>
        </p:spPr>
        <p:txBody>
          <a:bodyPr/>
          <a:lstStyle>
            <a:lvl1pPr>
              <a:defRPr/>
            </a:lvl1pPr>
          </a:lstStyle>
          <a:p>
            <a:pPr>
              <a:defRPr/>
            </a:pPr>
            <a:fld id="{FFADA839-3D2D-464A-8AAD-D1E2A701933C}" type="slidenum">
              <a:rPr lang="en-US">
                <a:solidFill>
                  <a:srgbClr val="000000"/>
                </a:solidFill>
                <a:latin typeface="Arial"/>
                <a:ea typeface="ＭＳ Ｐゴシック"/>
              </a:rPr>
              <a:pPr>
                <a:def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4073028967"/>
      </p:ext>
    </p:extLst>
  </p:cSld>
  <p:clrMapOvr>
    <a:masterClrMapping/>
  </p:clrMapOvr>
  <p:transition xmlns:p14="http://schemas.microsoft.com/office/powerpoint/2010/mai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endParaRPr>
          </a:p>
        </p:txBody>
      </p:sp>
      <p:sp>
        <p:nvSpPr>
          <p:cNvPr id="6" name="Rectangle 9"/>
          <p:cNvSpPr>
            <a:spLocks noGrp="1" noChangeArrowheads="1"/>
          </p:cNvSpPr>
          <p:nvPr>
            <p:ph type="sldNum" sz="quarter" idx="12"/>
          </p:nvPr>
        </p:nvSpPr>
        <p:spPr>
          <a:ln/>
        </p:spPr>
        <p:txBody>
          <a:bodyPr/>
          <a:lstStyle>
            <a:lvl1pPr>
              <a:defRPr/>
            </a:lvl1pPr>
          </a:lstStyle>
          <a:p>
            <a:pPr>
              <a:defRPr/>
            </a:pPr>
            <a:fld id="{F7941207-F7E7-3F42-A861-8456DF99CC76}" type="slidenum">
              <a:rPr lang="en-US">
                <a:solidFill>
                  <a:srgbClr val="000000"/>
                </a:solidFill>
                <a:latin typeface="Arial"/>
                <a:ea typeface="ＭＳ Ｐゴシック"/>
              </a:rPr>
              <a:pPr>
                <a:def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747390901"/>
      </p:ext>
    </p:extLst>
  </p:cSld>
  <p:clrMapOvr>
    <a:masterClrMapping/>
  </p:clrMapOvr>
  <p:transition xmlns:p14="http://schemas.microsoft.com/office/powerpoint/2010/main" spd="slow"/>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23" name="Rectangle 3"/>
          <p:cNvSpPr>
            <a:spLocks noGrp="1" noChangeArrowheads="1"/>
          </p:cNvSpPr>
          <p:nvPr>
            <p:ph type="ctrTitle"/>
          </p:nvPr>
        </p:nvSpPr>
        <p:spPr>
          <a:xfrm>
            <a:off x="1371600" y="1511300"/>
            <a:ext cx="6400800" cy="2273300"/>
          </a:xfrm>
          <a:effectLst>
            <a:outerShdw blurRad="63500" dist="46662" dir="2115817" algn="ctr" rotWithShape="0">
              <a:schemeClr val="bg2">
                <a:alpha val="74998"/>
              </a:schemeClr>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DDDDDD"/>
                  </a:outerShdw>
                </a:effectLst>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DDDDDD"/>
                  </a:outerShdw>
                </a:effectLst>
              </a:defRPr>
            </a:lvl1pPr>
          </a:lstStyle>
          <a:p>
            <a:pPr lvl="0"/>
            <a:r>
              <a:rPr lang="en-US" noProof="0" smtClean="0"/>
              <a:t>Click to edit Master subtitle style</a:t>
            </a:r>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US">
              <a:solidFill>
                <a:srgbClr val="000000"/>
              </a:solidFill>
              <a:latin typeface="Comic Sans MS"/>
              <a:ea typeface="ＭＳ Ｐゴシック"/>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000000"/>
              </a:solidFill>
              <a:latin typeface="Comic Sans MS"/>
              <a:ea typeface="ＭＳ Ｐゴシック"/>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83A15117-207C-3F41-B6D3-ACFED7323131}" type="slidenum">
              <a:rPr lang="en-US">
                <a:solidFill>
                  <a:srgbClr val="000000"/>
                </a:solidFill>
                <a:latin typeface="Comic Sans MS"/>
                <a:ea typeface="ＭＳ Ｐゴシック"/>
              </a:rPr>
              <a:pPr/>
              <a:t>‹#›</a:t>
            </a:fld>
            <a:endParaRPr lang="en-US">
              <a:solidFill>
                <a:srgbClr val="000000"/>
              </a:solidFill>
              <a:latin typeface="Comic Sans MS"/>
              <a:ea typeface="ＭＳ Ｐゴシック"/>
            </a:endParaRPr>
          </a:p>
        </p:txBody>
      </p:sp>
      <p:grpSp>
        <p:nvGrpSpPr>
          <p:cNvPr id="5128" name="Group 8"/>
          <p:cNvGrpSpPr>
            <a:grpSpLocks/>
          </p:cNvGrpSpPr>
          <p:nvPr/>
        </p:nvGrpSpPr>
        <p:grpSpPr bwMode="auto">
          <a:xfrm>
            <a:off x="195263"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grpSp>
      <p:grpSp>
        <p:nvGrpSpPr>
          <p:cNvPr id="5138" name="Group 18"/>
          <p:cNvGrpSpPr>
            <a:grpSpLocks/>
          </p:cNvGrpSpPr>
          <p:nvPr/>
        </p:nvGrpSpPr>
        <p:grpSpPr bwMode="auto">
          <a:xfrm>
            <a:off x="7915275" y="4368800"/>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grpSp>
      <p:sp>
        <p:nvSpPr>
          <p:cNvPr id="5148"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Tree>
    <p:extLst>
      <p:ext uri="{BB962C8B-B14F-4D97-AF65-F5344CB8AC3E}">
        <p14:creationId xmlns:p14="http://schemas.microsoft.com/office/powerpoint/2010/main" val="4141119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Comic Sans MS"/>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Comic Sans MS"/>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79BF0278-A4D6-434D-A075-C35F94FB9BDE}" type="slidenum">
              <a:rPr lang="en-US">
                <a:solidFill>
                  <a:srgbClr val="000000"/>
                </a:solidFill>
                <a:latin typeface="Comic Sans MS"/>
                <a:ea typeface="ＭＳ Ｐゴシック"/>
              </a:rPr>
              <a:pPr/>
              <a:t>‹#›</a:t>
            </a:fld>
            <a:endParaRPr lang="en-US">
              <a:solidFill>
                <a:srgbClr val="000000"/>
              </a:solidFill>
              <a:latin typeface="Comic Sans MS"/>
              <a:ea typeface="ＭＳ Ｐゴシック"/>
            </a:endParaRPr>
          </a:p>
        </p:txBody>
      </p:sp>
    </p:spTree>
    <p:extLst>
      <p:ext uri="{BB962C8B-B14F-4D97-AF65-F5344CB8AC3E}">
        <p14:creationId xmlns:p14="http://schemas.microsoft.com/office/powerpoint/2010/main" val="1104768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Comic Sans MS"/>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Comic Sans MS"/>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4E30AD6B-AE48-5C48-A9A1-E8C2DD64E614}" type="slidenum">
              <a:rPr lang="en-US">
                <a:solidFill>
                  <a:srgbClr val="000000"/>
                </a:solidFill>
                <a:latin typeface="Comic Sans MS"/>
                <a:ea typeface="ＭＳ Ｐゴシック"/>
              </a:rPr>
              <a:pPr/>
              <a:t>‹#›</a:t>
            </a:fld>
            <a:endParaRPr lang="en-US">
              <a:solidFill>
                <a:srgbClr val="000000"/>
              </a:solidFill>
              <a:latin typeface="Comic Sans MS"/>
              <a:ea typeface="ＭＳ Ｐゴシック"/>
            </a:endParaRPr>
          </a:p>
        </p:txBody>
      </p:sp>
    </p:spTree>
    <p:extLst>
      <p:ext uri="{BB962C8B-B14F-4D97-AF65-F5344CB8AC3E}">
        <p14:creationId xmlns:p14="http://schemas.microsoft.com/office/powerpoint/2010/main" val="2209210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Comic Sans MS"/>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Comic Sans MS"/>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5F7F19C5-6765-E847-9729-BB1309B8BB2C}" type="slidenum">
              <a:rPr lang="en-US">
                <a:solidFill>
                  <a:srgbClr val="000000"/>
                </a:solidFill>
                <a:latin typeface="Comic Sans MS"/>
                <a:ea typeface="ＭＳ Ｐゴシック"/>
              </a:rPr>
              <a:pPr/>
              <a:t>‹#›</a:t>
            </a:fld>
            <a:endParaRPr lang="en-US">
              <a:solidFill>
                <a:srgbClr val="000000"/>
              </a:solidFill>
              <a:latin typeface="Comic Sans MS"/>
              <a:ea typeface="ＭＳ Ｐゴシック"/>
            </a:endParaRPr>
          </a:p>
        </p:txBody>
      </p:sp>
    </p:spTree>
    <p:extLst>
      <p:ext uri="{BB962C8B-B14F-4D97-AF65-F5344CB8AC3E}">
        <p14:creationId xmlns:p14="http://schemas.microsoft.com/office/powerpoint/2010/main" val="201713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Comic Sans MS"/>
              <a:ea typeface="ＭＳ Ｐゴシック"/>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Comic Sans MS"/>
              <a:ea typeface="ＭＳ Ｐゴシック"/>
            </a:endParaRPr>
          </a:p>
        </p:txBody>
      </p:sp>
      <p:sp>
        <p:nvSpPr>
          <p:cNvPr id="9" name="Slide Number Placeholder 8"/>
          <p:cNvSpPr>
            <a:spLocks noGrp="1"/>
          </p:cNvSpPr>
          <p:nvPr>
            <p:ph type="sldNum" sz="quarter" idx="12"/>
          </p:nvPr>
        </p:nvSpPr>
        <p:spPr/>
        <p:txBody>
          <a:bodyPr/>
          <a:lstStyle>
            <a:lvl1pPr>
              <a:defRPr/>
            </a:lvl1pPr>
          </a:lstStyle>
          <a:p>
            <a:fld id="{D4B44427-2C03-9A46-B522-5A20CE65A43F}" type="slidenum">
              <a:rPr lang="en-US">
                <a:solidFill>
                  <a:srgbClr val="000000"/>
                </a:solidFill>
                <a:latin typeface="Comic Sans MS"/>
                <a:ea typeface="ＭＳ Ｐゴシック"/>
              </a:rPr>
              <a:pPr/>
              <a:t>‹#›</a:t>
            </a:fld>
            <a:endParaRPr lang="en-US">
              <a:solidFill>
                <a:srgbClr val="000000"/>
              </a:solidFill>
              <a:latin typeface="Comic Sans MS"/>
              <a:ea typeface="ＭＳ Ｐゴシック"/>
            </a:endParaRPr>
          </a:p>
        </p:txBody>
      </p:sp>
    </p:spTree>
    <p:extLst>
      <p:ext uri="{BB962C8B-B14F-4D97-AF65-F5344CB8AC3E}">
        <p14:creationId xmlns:p14="http://schemas.microsoft.com/office/powerpoint/2010/main" val="845611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Comic Sans MS"/>
              <a:ea typeface="ＭＳ Ｐゴシック"/>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Comic Sans MS"/>
              <a:ea typeface="ＭＳ Ｐゴシック"/>
            </a:endParaRPr>
          </a:p>
        </p:txBody>
      </p:sp>
      <p:sp>
        <p:nvSpPr>
          <p:cNvPr id="5" name="Slide Number Placeholder 4"/>
          <p:cNvSpPr>
            <a:spLocks noGrp="1"/>
          </p:cNvSpPr>
          <p:nvPr>
            <p:ph type="sldNum" sz="quarter" idx="12"/>
          </p:nvPr>
        </p:nvSpPr>
        <p:spPr/>
        <p:txBody>
          <a:bodyPr/>
          <a:lstStyle>
            <a:lvl1pPr>
              <a:defRPr/>
            </a:lvl1pPr>
          </a:lstStyle>
          <a:p>
            <a:fld id="{F28F376F-399B-C84D-A315-82A62B42973D}" type="slidenum">
              <a:rPr lang="en-US">
                <a:solidFill>
                  <a:srgbClr val="000000"/>
                </a:solidFill>
                <a:latin typeface="Comic Sans MS"/>
                <a:ea typeface="ＭＳ Ｐゴシック"/>
              </a:rPr>
              <a:pPr/>
              <a:t>‹#›</a:t>
            </a:fld>
            <a:endParaRPr lang="en-US">
              <a:solidFill>
                <a:srgbClr val="000000"/>
              </a:solidFill>
              <a:latin typeface="Comic Sans MS"/>
              <a:ea typeface="ＭＳ Ｐゴシック"/>
            </a:endParaRPr>
          </a:p>
        </p:txBody>
      </p:sp>
    </p:spTree>
    <p:extLst>
      <p:ext uri="{BB962C8B-B14F-4D97-AF65-F5344CB8AC3E}">
        <p14:creationId xmlns:p14="http://schemas.microsoft.com/office/powerpoint/2010/main" val="2144535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Comic Sans MS"/>
              <a:ea typeface="ＭＳ Ｐゴシック"/>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Comic Sans MS"/>
              <a:ea typeface="ＭＳ Ｐゴシック"/>
            </a:endParaRPr>
          </a:p>
        </p:txBody>
      </p:sp>
      <p:sp>
        <p:nvSpPr>
          <p:cNvPr id="4" name="Slide Number Placeholder 3"/>
          <p:cNvSpPr>
            <a:spLocks noGrp="1"/>
          </p:cNvSpPr>
          <p:nvPr>
            <p:ph type="sldNum" sz="quarter" idx="12"/>
          </p:nvPr>
        </p:nvSpPr>
        <p:spPr/>
        <p:txBody>
          <a:bodyPr/>
          <a:lstStyle>
            <a:lvl1pPr>
              <a:defRPr/>
            </a:lvl1pPr>
          </a:lstStyle>
          <a:p>
            <a:fld id="{5F15B72A-D184-4A41-A77A-AE08E1546917}" type="slidenum">
              <a:rPr lang="en-US">
                <a:solidFill>
                  <a:srgbClr val="000000"/>
                </a:solidFill>
                <a:latin typeface="Comic Sans MS"/>
                <a:ea typeface="ＭＳ Ｐゴシック"/>
              </a:rPr>
              <a:pPr/>
              <a:t>‹#›</a:t>
            </a:fld>
            <a:endParaRPr lang="en-US">
              <a:solidFill>
                <a:srgbClr val="000000"/>
              </a:solidFill>
              <a:latin typeface="Comic Sans MS"/>
              <a:ea typeface="ＭＳ Ｐゴシック"/>
            </a:endParaRPr>
          </a:p>
        </p:txBody>
      </p:sp>
    </p:spTree>
    <p:extLst>
      <p:ext uri="{BB962C8B-B14F-4D97-AF65-F5344CB8AC3E}">
        <p14:creationId xmlns:p14="http://schemas.microsoft.com/office/powerpoint/2010/main" val="1146676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Comic Sans MS"/>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Comic Sans MS"/>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CE86D61A-A7DC-4944-9931-C28D7ADDEDD8}" type="slidenum">
              <a:rPr lang="en-US">
                <a:solidFill>
                  <a:srgbClr val="000000"/>
                </a:solidFill>
                <a:latin typeface="Comic Sans MS"/>
                <a:ea typeface="ＭＳ Ｐゴシック"/>
              </a:rPr>
              <a:pPr/>
              <a:t>‹#›</a:t>
            </a:fld>
            <a:endParaRPr lang="en-US">
              <a:solidFill>
                <a:srgbClr val="000000"/>
              </a:solidFill>
              <a:latin typeface="Comic Sans MS"/>
              <a:ea typeface="ＭＳ Ｐゴシック"/>
            </a:endParaRPr>
          </a:p>
        </p:txBody>
      </p:sp>
    </p:spTree>
    <p:extLst>
      <p:ext uri="{BB962C8B-B14F-4D97-AF65-F5344CB8AC3E}">
        <p14:creationId xmlns:p14="http://schemas.microsoft.com/office/powerpoint/2010/main" val="1225286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Comic Sans MS"/>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Comic Sans MS"/>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E9CA8D77-191E-8446-889F-02B85E1CD92C}" type="slidenum">
              <a:rPr lang="en-US">
                <a:solidFill>
                  <a:srgbClr val="000000"/>
                </a:solidFill>
                <a:latin typeface="Comic Sans MS"/>
                <a:ea typeface="ＭＳ Ｐゴシック"/>
              </a:rPr>
              <a:pPr/>
              <a:t>‹#›</a:t>
            </a:fld>
            <a:endParaRPr lang="en-US">
              <a:solidFill>
                <a:srgbClr val="000000"/>
              </a:solidFill>
              <a:latin typeface="Comic Sans MS"/>
              <a:ea typeface="ＭＳ Ｐゴシック"/>
            </a:endParaRPr>
          </a:p>
        </p:txBody>
      </p:sp>
    </p:spTree>
    <p:extLst>
      <p:ext uri="{BB962C8B-B14F-4D97-AF65-F5344CB8AC3E}">
        <p14:creationId xmlns:p14="http://schemas.microsoft.com/office/powerpoint/2010/main" val="293915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Comic Sans MS"/>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Comic Sans MS"/>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D6955F51-1760-CA44-8F87-2A368E173D52}" type="slidenum">
              <a:rPr lang="en-US">
                <a:solidFill>
                  <a:srgbClr val="000000"/>
                </a:solidFill>
                <a:latin typeface="Comic Sans MS"/>
                <a:ea typeface="ＭＳ Ｐゴシック"/>
              </a:rPr>
              <a:pPr/>
              <a:t>‹#›</a:t>
            </a:fld>
            <a:endParaRPr lang="en-US">
              <a:solidFill>
                <a:srgbClr val="000000"/>
              </a:solidFill>
              <a:latin typeface="Comic Sans MS"/>
              <a:ea typeface="ＭＳ Ｐゴシック"/>
            </a:endParaRPr>
          </a:p>
        </p:txBody>
      </p:sp>
    </p:spTree>
    <p:extLst>
      <p:ext uri="{BB962C8B-B14F-4D97-AF65-F5344CB8AC3E}">
        <p14:creationId xmlns:p14="http://schemas.microsoft.com/office/powerpoint/2010/main" val="55014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Comic Sans MS"/>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Comic Sans MS"/>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05261E42-06DF-F546-9BA3-D257A5ED3BD4}" type="slidenum">
              <a:rPr lang="en-US">
                <a:solidFill>
                  <a:srgbClr val="000000"/>
                </a:solidFill>
                <a:latin typeface="Comic Sans MS"/>
                <a:ea typeface="ＭＳ Ｐゴシック"/>
              </a:rPr>
              <a:pPr/>
              <a:t>‹#›</a:t>
            </a:fld>
            <a:endParaRPr lang="en-US">
              <a:solidFill>
                <a:srgbClr val="000000"/>
              </a:solidFill>
              <a:latin typeface="Comic Sans MS"/>
              <a:ea typeface="ＭＳ Ｐゴシック"/>
            </a:endParaRPr>
          </a:p>
        </p:txBody>
      </p:sp>
    </p:spTree>
    <p:extLst>
      <p:ext uri="{BB962C8B-B14F-4D97-AF65-F5344CB8AC3E}">
        <p14:creationId xmlns:p14="http://schemas.microsoft.com/office/powerpoint/2010/main" val="368445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3/9/15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3/9/15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3/9/15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3/9/15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3/9/15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5.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3/9/15</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8658" name="Group 2"/>
          <p:cNvGrpSpPr>
            <a:grpSpLocks/>
          </p:cNvGrpSpPr>
          <p:nvPr/>
        </p:nvGrpSpPr>
        <p:grpSpPr bwMode="auto">
          <a:xfrm>
            <a:off x="0" y="0"/>
            <a:ext cx="2667000" cy="6858000"/>
            <a:chOff x="0" y="0"/>
            <a:chExt cx="1680" cy="4320"/>
          </a:xfrm>
        </p:grpSpPr>
        <p:sp>
          <p:nvSpPr>
            <p:cNvPr id="281603"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pic>
          <p:nvPicPr>
            <p:cNvPr id="198665" name="Picture 4" descr="slidemaster_med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1605" name="Rectangle 5"/>
          <p:cNvSpPr>
            <a:spLocks noGrp="1" noChangeArrowheads="1"/>
          </p:cNvSpPr>
          <p:nvPr>
            <p:ph type="title"/>
          </p:nvPr>
        </p:nvSpPr>
        <p:spPr bwMode="auto">
          <a:xfrm>
            <a:off x="2438400" y="228600"/>
            <a:ext cx="6400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1606" name="Rectangle 6"/>
          <p:cNvSpPr>
            <a:spLocks noGrp="1" noChangeArrowheads="1"/>
          </p:cNvSpPr>
          <p:nvPr>
            <p:ph type="body" idx="1"/>
          </p:nvPr>
        </p:nvSpPr>
        <p:spPr bwMode="auto">
          <a:xfrm>
            <a:off x="2438400" y="1600200"/>
            <a:ext cx="6400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1607" name="Rectangle 7"/>
          <p:cNvSpPr>
            <a:spLocks noGrp="1" noChangeArrowheads="1"/>
          </p:cNvSpPr>
          <p:nvPr>
            <p:ph type="dt" sz="half" idx="2"/>
          </p:nvPr>
        </p:nvSpPr>
        <p:spPr bwMode="auto">
          <a:xfrm>
            <a:off x="152400" y="6248400"/>
            <a:ext cx="1901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DDDDDD"/>
                  </a:outerShdw>
                </a:effectLst>
                <a:latin typeface="+mn-lt"/>
                <a:cs typeface="+mn-cs"/>
              </a:defRPr>
            </a:lvl1pPr>
          </a:lstStyle>
          <a:p>
            <a:pPr fontAlgn="base">
              <a:spcBef>
                <a:spcPct val="0"/>
              </a:spcBef>
              <a:spcAft>
                <a:spcPct val="0"/>
              </a:spcAft>
              <a:defRPr/>
            </a:pPr>
            <a:endParaRPr lang="en-US">
              <a:solidFill>
                <a:srgbClr val="000000"/>
              </a:solidFill>
              <a:latin typeface="Arial"/>
              <a:ea typeface="ＭＳ Ｐゴシック" charset="0"/>
            </a:endParaRPr>
          </a:p>
        </p:txBody>
      </p:sp>
      <p:sp>
        <p:nvSpPr>
          <p:cNvPr id="281608"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DDDDDD"/>
                  </a:outerShdw>
                </a:effectLst>
                <a:latin typeface="+mn-lt"/>
                <a:cs typeface="+mn-cs"/>
              </a:defRPr>
            </a:lvl1pPr>
          </a:lstStyle>
          <a:p>
            <a:pPr fontAlgn="base">
              <a:spcBef>
                <a:spcPct val="0"/>
              </a:spcBef>
              <a:spcAft>
                <a:spcPct val="0"/>
              </a:spcAft>
              <a:defRPr/>
            </a:pPr>
            <a:endParaRPr lang="en-US">
              <a:solidFill>
                <a:srgbClr val="000000"/>
              </a:solidFill>
              <a:latin typeface="Arial"/>
              <a:ea typeface="ＭＳ Ｐゴシック" charset="0"/>
            </a:endParaRPr>
          </a:p>
        </p:txBody>
      </p:sp>
      <p:sp>
        <p:nvSpPr>
          <p:cNvPr id="281609"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DDDDDD"/>
                  </a:outerShdw>
                </a:effectLst>
                <a:latin typeface="+mn-lt"/>
                <a:cs typeface="+mn-cs"/>
              </a:defRPr>
            </a:lvl1pPr>
          </a:lstStyle>
          <a:p>
            <a:pPr fontAlgn="base">
              <a:spcBef>
                <a:spcPct val="0"/>
              </a:spcBef>
              <a:spcAft>
                <a:spcPct val="0"/>
              </a:spcAft>
              <a:defRPr/>
            </a:pPr>
            <a:fld id="{1FFDEBC6-6517-B449-8978-B71216A45CAA}" type="slidenum">
              <a:rPr lang="en-US">
                <a:solidFill>
                  <a:srgbClr val="000000"/>
                </a:solidFill>
                <a:latin typeface="Arial"/>
                <a:ea typeface="ＭＳ Ｐゴシック" charset="0"/>
              </a:rPr>
              <a:pPr fontAlgn="base">
                <a:spcBef>
                  <a:spcPct val="0"/>
                </a:spcBef>
                <a:spcAft>
                  <a:spcPct val="0"/>
                </a:spcAft>
                <a:defRPr/>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16856415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xmlns:p14="http://schemas.microsoft.com/office/powerpoint/2010/main" spd="slow"/>
  <p:txStyles>
    <p:titleStyle>
      <a:lvl1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mj-lt"/>
          <a:ea typeface="+mj-ea"/>
          <a:cs typeface="ＭＳ Ｐゴシック" charset="0"/>
        </a:defRPr>
      </a:lvl1pPr>
      <a:lvl2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ＭＳ Ｐゴシック" charset="0"/>
        </a:defRPr>
      </a:lvl5pPr>
      <a:lvl6pPr marL="4572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defRPr>
      </a:lvl6pPr>
      <a:lvl7pPr marL="9144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defRPr>
      </a:lvl7pPr>
      <a:lvl8pPr marL="13716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defRPr>
      </a:lvl8pPr>
      <a:lvl9pPr marL="18288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DDDDDD"/>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70000"/>
        <a:buFont typeface="Wingdings" charset="0"/>
        <a:buChar char="l"/>
        <a:defRPr sz="2800">
          <a:solidFill>
            <a:schemeClr val="tx1"/>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charset="0"/>
        <a:buChar char="n"/>
        <a:defRPr sz="2400">
          <a:solidFill>
            <a:schemeClr val="tx1"/>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lr>
          <a:schemeClr val="folHlink"/>
        </a:buClr>
        <a:buSzPct val="70000"/>
        <a:buFont typeface="Wingdings" charset="0"/>
        <a:buChar char="l"/>
        <a:defRPr sz="2000">
          <a:solidFill>
            <a:schemeClr val="tx1"/>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latin typeface="Comic Sans MS" charset="0"/>
              <a:ea typeface="ＭＳ Ｐゴシック" charset="0"/>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latin typeface="Comic Sans MS" charset="0"/>
              <a:ea typeface="ＭＳ Ｐゴシック" charset="0"/>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AA3ECB5-8DD5-4841-B59C-C2B52D2F58F9}" type="slidenum">
              <a:rPr lang="en-US">
                <a:solidFill>
                  <a:srgbClr val="000000"/>
                </a:solidFill>
                <a:latin typeface="Comic Sans MS" charset="0"/>
                <a:ea typeface="ＭＳ Ｐゴシック" charset="0"/>
              </a:rPr>
              <a:pPr fontAlgn="base">
                <a:spcBef>
                  <a:spcPct val="0"/>
                </a:spcBef>
                <a:spcAft>
                  <a:spcPct val="0"/>
                </a:spcAft>
              </a:pPr>
              <a:t>‹#›</a:t>
            </a:fld>
            <a:endParaRPr lang="en-US">
              <a:solidFill>
                <a:srgbClr val="000000"/>
              </a:solidFill>
              <a:latin typeface="Comic Sans MS" charset="0"/>
              <a:ea typeface="ＭＳ Ｐゴシック" charset="0"/>
            </a:endParaRPr>
          </a:p>
        </p:txBody>
      </p:sp>
      <p:sp>
        <p:nvSpPr>
          <p:cNvPr id="4104"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05"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nvGrpSpPr>
          <p:cNvPr id="4106" name="Group 10"/>
          <p:cNvGrpSpPr>
            <a:grpSpLocks/>
          </p:cNvGrpSpPr>
          <p:nvPr/>
        </p:nvGrpSpPr>
        <p:grpSpPr bwMode="auto">
          <a:xfrm>
            <a:off x="7938" y="5540375"/>
            <a:ext cx="1784350" cy="1246188"/>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grpSp>
      </p:grpSp>
      <p:grpSp>
        <p:nvGrpSpPr>
          <p:cNvPr id="4133" name="Group 37"/>
          <p:cNvGrpSpPr>
            <a:grpSpLocks/>
          </p:cNvGrpSpPr>
          <p:nvPr/>
        </p:nvGrpSpPr>
        <p:grpSpPr bwMode="auto">
          <a:xfrm>
            <a:off x="8680450" y="2116138"/>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a:solidFill>
                  <a:srgbClr val="000000"/>
                </a:solidFill>
                <a:latin typeface="Comic Sans MS" charset="0"/>
                <a:ea typeface="ＭＳ Ｐゴシック" charset="0"/>
              </a:endParaRPr>
            </a:p>
          </p:txBody>
        </p:sp>
      </p:grpSp>
    </p:spTree>
    <p:extLst>
      <p:ext uri="{BB962C8B-B14F-4D97-AF65-F5344CB8AC3E}">
        <p14:creationId xmlns:p14="http://schemas.microsoft.com/office/powerpoint/2010/main" val="10587782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charset="0"/>
          <a:ea typeface="ＭＳ Ｐゴシック" charset="0"/>
        </a:defRPr>
      </a:lvl2pPr>
      <a:lvl3pPr algn="ctr" rtl="0" fontAlgn="base">
        <a:spcBef>
          <a:spcPct val="0"/>
        </a:spcBef>
        <a:spcAft>
          <a:spcPct val="0"/>
        </a:spcAft>
        <a:defRPr sz="4400">
          <a:solidFill>
            <a:schemeClr val="tx1"/>
          </a:solidFill>
          <a:latin typeface="Comic Sans MS" charset="0"/>
          <a:ea typeface="ＭＳ Ｐゴシック" charset="0"/>
        </a:defRPr>
      </a:lvl3pPr>
      <a:lvl4pPr algn="ctr" rtl="0" fontAlgn="base">
        <a:spcBef>
          <a:spcPct val="0"/>
        </a:spcBef>
        <a:spcAft>
          <a:spcPct val="0"/>
        </a:spcAft>
        <a:defRPr sz="4400">
          <a:solidFill>
            <a:schemeClr val="tx1"/>
          </a:solidFill>
          <a:latin typeface="Comic Sans MS" charset="0"/>
          <a:ea typeface="ＭＳ Ｐゴシック" charset="0"/>
        </a:defRPr>
      </a:lvl4pPr>
      <a:lvl5pPr algn="ctr" rtl="0" fontAlgn="base">
        <a:spcBef>
          <a:spcPct val="0"/>
        </a:spcBef>
        <a:spcAft>
          <a:spcPct val="0"/>
        </a:spcAft>
        <a:defRPr sz="4400">
          <a:solidFill>
            <a:schemeClr val="tx1"/>
          </a:solidFill>
          <a:latin typeface="Comic Sans MS" charset="0"/>
          <a:ea typeface="ＭＳ Ｐゴシック" charset="0"/>
        </a:defRPr>
      </a:lvl5pPr>
      <a:lvl6pPr marL="457200" algn="ctr" rtl="0" fontAlgn="base">
        <a:spcBef>
          <a:spcPct val="0"/>
        </a:spcBef>
        <a:spcAft>
          <a:spcPct val="0"/>
        </a:spcAft>
        <a:defRPr sz="4400">
          <a:solidFill>
            <a:schemeClr val="tx1"/>
          </a:solidFill>
          <a:latin typeface="Comic Sans MS" charset="0"/>
          <a:ea typeface="ＭＳ Ｐゴシック" charset="0"/>
        </a:defRPr>
      </a:lvl6pPr>
      <a:lvl7pPr marL="914400" algn="ctr" rtl="0" fontAlgn="base">
        <a:spcBef>
          <a:spcPct val="0"/>
        </a:spcBef>
        <a:spcAft>
          <a:spcPct val="0"/>
        </a:spcAft>
        <a:defRPr sz="4400">
          <a:solidFill>
            <a:schemeClr val="tx1"/>
          </a:solidFill>
          <a:latin typeface="Comic Sans MS" charset="0"/>
          <a:ea typeface="ＭＳ Ｐゴシック" charset="0"/>
        </a:defRPr>
      </a:lvl7pPr>
      <a:lvl8pPr marL="1371600" algn="ctr" rtl="0" fontAlgn="base">
        <a:spcBef>
          <a:spcPct val="0"/>
        </a:spcBef>
        <a:spcAft>
          <a:spcPct val="0"/>
        </a:spcAft>
        <a:defRPr sz="4400">
          <a:solidFill>
            <a:schemeClr val="tx1"/>
          </a:solidFill>
          <a:latin typeface="Comic Sans MS" charset="0"/>
          <a:ea typeface="ＭＳ Ｐゴシック" charset="0"/>
        </a:defRPr>
      </a:lvl8pPr>
      <a:lvl9pPr marL="1828800" algn="ctr" rtl="0" fontAlgn="base">
        <a:spcBef>
          <a:spcPct val="0"/>
        </a:spcBef>
        <a:spcAft>
          <a:spcPct val="0"/>
        </a:spcAft>
        <a:defRPr sz="4400">
          <a:solidFill>
            <a:schemeClr val="tx1"/>
          </a:solidFill>
          <a:latin typeface="Comic Sans MS"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3.2 </a:t>
            </a:r>
            <a:br>
              <a:rPr lang="en-US" dirty="0" smtClean="0"/>
            </a:br>
            <a:r>
              <a:rPr lang="en-US" dirty="0" smtClean="0"/>
              <a:t>Costs and Revenues</a:t>
            </a:r>
            <a:endParaRPr lang="en-US" dirty="0"/>
          </a:p>
        </p:txBody>
      </p:sp>
      <p:sp>
        <p:nvSpPr>
          <p:cNvPr id="3" name="Subtitle 2"/>
          <p:cNvSpPr>
            <a:spLocks noGrp="1"/>
          </p:cNvSpPr>
          <p:nvPr>
            <p:ph type="subTitle" idx="1"/>
          </p:nvPr>
        </p:nvSpPr>
        <p:spPr/>
        <p:txBody>
          <a:bodyPr/>
          <a:lstStyle/>
          <a:p>
            <a:r>
              <a:rPr lang="en-US" dirty="0" smtClean="0"/>
              <a:t>Source:  Business Management Textbook by Paul Hoang</a:t>
            </a:r>
            <a:endParaRPr lang="en-US" dirty="0"/>
          </a:p>
        </p:txBody>
      </p:sp>
    </p:spTree>
    <p:extLst>
      <p:ext uri="{BB962C8B-B14F-4D97-AF65-F5344CB8AC3E}">
        <p14:creationId xmlns:p14="http://schemas.microsoft.com/office/powerpoint/2010/main" val="22189835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2438400" y="152400"/>
            <a:ext cx="6400800" cy="457200"/>
          </a:xfrm>
        </p:spPr>
        <p:txBody>
          <a:bodyPr/>
          <a:lstStyle/>
          <a:p>
            <a:pPr eaLnBrk="1" hangingPunct="1">
              <a:defRPr/>
            </a:pPr>
            <a:r>
              <a:rPr lang="en-US" sz="3200" smtClean="0">
                <a:cs typeface="+mj-cs"/>
              </a:rPr>
              <a:t>EXAM TIP!</a:t>
            </a:r>
          </a:p>
        </p:txBody>
      </p:sp>
      <p:sp>
        <p:nvSpPr>
          <p:cNvPr id="279555" name="Rectangle 3"/>
          <p:cNvSpPr>
            <a:spLocks noGrp="1" noChangeArrowheads="1"/>
          </p:cNvSpPr>
          <p:nvPr>
            <p:ph type="body" idx="1"/>
          </p:nvPr>
        </p:nvSpPr>
        <p:spPr>
          <a:xfrm>
            <a:off x="2438400" y="685800"/>
            <a:ext cx="6553200" cy="5943600"/>
          </a:xfrm>
        </p:spPr>
        <p:txBody>
          <a:bodyPr/>
          <a:lstStyle/>
          <a:p>
            <a:pPr eaLnBrk="1" hangingPunct="1">
              <a:lnSpc>
                <a:spcPct val="90000"/>
              </a:lnSpc>
              <a:buNone/>
              <a:defRPr/>
            </a:pPr>
            <a:endParaRPr lang="en-US" sz="3000" dirty="0" smtClean="0">
              <a:cs typeface="+mn-cs"/>
            </a:endParaRPr>
          </a:p>
          <a:p>
            <a:pPr eaLnBrk="1" hangingPunct="1">
              <a:lnSpc>
                <a:spcPct val="90000"/>
              </a:lnSpc>
              <a:buNone/>
              <a:defRPr/>
            </a:pPr>
            <a:r>
              <a:rPr lang="en-US" sz="3000" dirty="0" smtClean="0">
                <a:cs typeface="+mn-cs"/>
              </a:rPr>
              <a:t>Avoid answering ‘circular answers’ in your script, i.e. do not repeat the question in your answers.  For example, when asked to distinguish between fixed and variable costs, many students simply state that “fixed costs are fixed and variable costs are variable”. Review key terms that you are unable to define in your own words.</a:t>
            </a:r>
            <a:endParaRPr lang="en-US" sz="3000" dirty="0">
              <a:cs typeface="+mn-cs"/>
            </a:endParaRPr>
          </a:p>
          <a:p>
            <a:pPr eaLnBrk="1" hangingPunct="1">
              <a:lnSpc>
                <a:spcPct val="90000"/>
              </a:lnSpc>
              <a:buNone/>
              <a:defRPr/>
            </a:pPr>
            <a:endParaRPr lang="en-US" sz="3000" dirty="0" smtClean="0">
              <a:cs typeface="+mn-cs"/>
            </a:endParaRPr>
          </a:p>
        </p:txBody>
      </p:sp>
    </p:spTree>
    <p:extLst>
      <p:ext uri="{BB962C8B-B14F-4D97-AF65-F5344CB8AC3E}">
        <p14:creationId xmlns:p14="http://schemas.microsoft.com/office/powerpoint/2010/main" val="578920632"/>
      </p:ext>
    </p:extLst>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Semi-variable costs</a:t>
            </a:r>
            <a:endParaRPr lang="en-US" dirty="0"/>
          </a:p>
        </p:txBody>
      </p:sp>
      <p:sp>
        <p:nvSpPr>
          <p:cNvPr id="3" name="Content Placeholder 2"/>
          <p:cNvSpPr>
            <a:spLocks noGrp="1"/>
          </p:cNvSpPr>
          <p:nvPr>
            <p:ph idx="1"/>
          </p:nvPr>
        </p:nvSpPr>
        <p:spPr>
          <a:xfrm>
            <a:off x="338667" y="3012142"/>
            <a:ext cx="8494889" cy="3718858"/>
          </a:xfrm>
        </p:spPr>
        <p:txBody>
          <a:bodyPr>
            <a:normAutofit/>
          </a:bodyPr>
          <a:lstStyle/>
          <a:p>
            <a:r>
              <a:rPr lang="en-US" dirty="0" smtClean="0"/>
              <a:t>Semi-variable costs contain an element of both fixed and variable costs.</a:t>
            </a:r>
          </a:p>
          <a:p>
            <a:r>
              <a:rPr lang="en-US" dirty="0" smtClean="0"/>
              <a:t>They tend to change only when production or sales exceed a certain level of output.</a:t>
            </a:r>
          </a:p>
          <a:p>
            <a:r>
              <a:rPr lang="en-US" dirty="0" smtClean="0"/>
              <a:t>Example: mobile phone and internet service providers often allow a user to have a predetermined number of “free minutes” or a limit on data usage and charge extra when user exceeds the quota.</a:t>
            </a:r>
            <a:endParaRPr lang="en-US" dirty="0"/>
          </a:p>
        </p:txBody>
      </p:sp>
    </p:spTree>
    <p:extLst>
      <p:ext uri="{BB962C8B-B14F-4D97-AF65-F5344CB8AC3E}">
        <p14:creationId xmlns:p14="http://schemas.microsoft.com/office/powerpoint/2010/main" val="32188757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vs. Indirect Costs</a:t>
            </a:r>
            <a:endParaRPr lang="en-US" dirty="0"/>
          </a:p>
        </p:txBody>
      </p:sp>
      <p:sp>
        <p:nvSpPr>
          <p:cNvPr id="3" name="Content Placeholder 2"/>
          <p:cNvSpPr>
            <a:spLocks noGrp="1"/>
          </p:cNvSpPr>
          <p:nvPr>
            <p:ph idx="1"/>
          </p:nvPr>
        </p:nvSpPr>
        <p:spPr>
          <a:xfrm>
            <a:off x="324556" y="3012141"/>
            <a:ext cx="8565444" cy="3605969"/>
          </a:xfrm>
        </p:spPr>
        <p:txBody>
          <a:bodyPr>
            <a:normAutofit/>
          </a:bodyPr>
          <a:lstStyle/>
          <a:p>
            <a:r>
              <a:rPr lang="en-US" b="1" dirty="0" smtClean="0">
                <a:solidFill>
                  <a:srgbClr val="FFFF00"/>
                </a:solidFill>
              </a:rPr>
              <a:t>Direct costs</a:t>
            </a:r>
            <a:r>
              <a:rPr lang="en-US" dirty="0" smtClean="0"/>
              <a:t> are costs specifically attributed to the production or sale of a particular good or service.  It can be traced back to the product and/or to a cost center.  Ex. variable costs such as raw materials.</a:t>
            </a:r>
          </a:p>
          <a:p>
            <a:r>
              <a:rPr lang="en-US" b="1" dirty="0" smtClean="0">
                <a:solidFill>
                  <a:srgbClr val="FFFF00"/>
                </a:solidFill>
              </a:rPr>
              <a:t>Indirect costs (or overheads) </a:t>
            </a:r>
            <a:r>
              <a:rPr lang="en-US" dirty="0" smtClean="0"/>
              <a:t>are costs that do not directly link to the production or sale of a specific product, e.g. rent, wages of cleaning staff, and lighting.</a:t>
            </a:r>
          </a:p>
        </p:txBody>
      </p:sp>
    </p:spTree>
    <p:extLst>
      <p:ext uri="{BB962C8B-B14F-4D97-AF65-F5344CB8AC3E}">
        <p14:creationId xmlns:p14="http://schemas.microsoft.com/office/powerpoint/2010/main" val="28365857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TIP!</a:t>
            </a:r>
            <a:endParaRPr lang="en-US" dirty="0"/>
          </a:p>
        </p:txBody>
      </p:sp>
      <p:sp>
        <p:nvSpPr>
          <p:cNvPr id="3" name="Content Placeholder 2"/>
          <p:cNvSpPr>
            <a:spLocks noGrp="1"/>
          </p:cNvSpPr>
          <p:nvPr>
            <p:ph idx="1"/>
          </p:nvPr>
        </p:nvSpPr>
        <p:spPr/>
        <p:txBody>
          <a:bodyPr/>
          <a:lstStyle/>
          <a:p>
            <a:r>
              <a:rPr lang="en-US" sz="2400" dirty="0" smtClean="0"/>
              <a:t>The terms indirect costs and direct costs are used when referring to businesses that produce or sell a range of products and therefore operate ‘cost centers’ and ‘profit centers’ (Unit 3.9). These costs can be either fixed or variable costs, depending on the nature of the business. The terms fixed costs and variable costs, as used in break-even analysis (Unit 3.3), are used when referring to the sale or production of just a single type of product.</a:t>
            </a:r>
            <a:endParaRPr lang="en-US" sz="2400" dirty="0"/>
          </a:p>
        </p:txBody>
      </p:sp>
    </p:spTree>
    <p:extLst>
      <p:ext uri="{BB962C8B-B14F-4D97-AF65-F5344CB8AC3E}">
        <p14:creationId xmlns:p14="http://schemas.microsoft.com/office/powerpoint/2010/main" val="34015541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Exercise</a:t>
            </a:r>
            <a:br>
              <a:rPr lang="en-US" dirty="0" smtClean="0"/>
            </a:br>
            <a:r>
              <a:rPr lang="en-US" dirty="0" smtClean="0"/>
              <a:t>Question 3.2.1</a:t>
            </a:r>
            <a:endParaRPr lang="en-US" dirty="0"/>
          </a:p>
        </p:txBody>
      </p:sp>
      <p:sp>
        <p:nvSpPr>
          <p:cNvPr id="2051" name="Rectangle 3"/>
          <p:cNvSpPr>
            <a:spLocks noGrp="1" noChangeArrowheads="1"/>
          </p:cNvSpPr>
          <p:nvPr>
            <p:ph type="subTitle" idx="1"/>
          </p:nvPr>
        </p:nvSpPr>
        <p:spPr/>
        <p:txBody>
          <a:bodyPr/>
          <a:lstStyle/>
          <a:p>
            <a:r>
              <a:rPr lang="en-US" dirty="0" smtClean="0"/>
              <a:t>Airline Costs</a:t>
            </a:r>
            <a:endParaRPr lang="en-US" dirty="0"/>
          </a:p>
        </p:txBody>
      </p:sp>
    </p:spTree>
    <p:extLst>
      <p:ext uri="{BB962C8B-B14F-4D97-AF65-F5344CB8AC3E}">
        <p14:creationId xmlns:p14="http://schemas.microsoft.com/office/powerpoint/2010/main" val="40555397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Exercise</a:t>
            </a:r>
            <a:br>
              <a:rPr lang="en-US" dirty="0" smtClean="0"/>
            </a:br>
            <a:r>
              <a:rPr lang="en-US" dirty="0" smtClean="0"/>
              <a:t>Question 3.2.2</a:t>
            </a:r>
            <a:endParaRPr lang="en-US" dirty="0"/>
          </a:p>
        </p:txBody>
      </p:sp>
      <p:sp>
        <p:nvSpPr>
          <p:cNvPr id="2051" name="Rectangle 3"/>
          <p:cNvSpPr>
            <a:spLocks noGrp="1" noChangeArrowheads="1"/>
          </p:cNvSpPr>
          <p:nvPr>
            <p:ph type="subTitle" idx="1"/>
          </p:nvPr>
        </p:nvSpPr>
        <p:spPr/>
        <p:txBody>
          <a:bodyPr/>
          <a:lstStyle/>
          <a:p>
            <a:r>
              <a:rPr lang="en-US" dirty="0" smtClean="0"/>
              <a:t>Calculating Business Costs</a:t>
            </a:r>
            <a:endParaRPr lang="en-US" dirty="0"/>
          </a:p>
        </p:txBody>
      </p:sp>
    </p:spTree>
    <p:extLst>
      <p:ext uri="{BB962C8B-B14F-4D97-AF65-F5344CB8AC3E}">
        <p14:creationId xmlns:p14="http://schemas.microsoft.com/office/powerpoint/2010/main" val="16915980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a:t>
            </a:r>
            <a:endParaRPr lang="en-US" dirty="0"/>
          </a:p>
        </p:txBody>
      </p:sp>
      <p:sp>
        <p:nvSpPr>
          <p:cNvPr id="3" name="Content Placeholder 2"/>
          <p:cNvSpPr>
            <a:spLocks noGrp="1"/>
          </p:cNvSpPr>
          <p:nvPr>
            <p:ph idx="1"/>
          </p:nvPr>
        </p:nvSpPr>
        <p:spPr/>
        <p:txBody>
          <a:bodyPr/>
          <a:lstStyle/>
          <a:p>
            <a:r>
              <a:rPr lang="en-US" dirty="0" smtClean="0"/>
              <a:t>Revenue is the money that a business collects from the sale of its goods and services.  It is calculated by multiplying the unit price of each product by the quantity sold.</a:t>
            </a:r>
            <a:endParaRPr lang="en-US" b="1" dirty="0" smtClean="0">
              <a:solidFill>
                <a:srgbClr val="FFFF00"/>
              </a:solidFill>
            </a:endParaRPr>
          </a:p>
          <a:p>
            <a:r>
              <a:rPr lang="en-US" b="1" dirty="0" smtClean="0">
                <a:solidFill>
                  <a:srgbClr val="FFFF00"/>
                </a:solidFill>
              </a:rPr>
              <a:t>Sales Revenue = Price x Quantity Sold</a:t>
            </a:r>
            <a:endParaRPr lang="en-US" b="1" dirty="0">
              <a:solidFill>
                <a:srgbClr val="FFFF00"/>
              </a:solidFill>
            </a:endParaRPr>
          </a:p>
        </p:txBody>
      </p:sp>
    </p:spTree>
    <p:extLst>
      <p:ext uri="{BB962C8B-B14F-4D97-AF65-F5344CB8AC3E}">
        <p14:creationId xmlns:p14="http://schemas.microsoft.com/office/powerpoint/2010/main" val="6747892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Formulae</a:t>
            </a:r>
            <a:endParaRPr lang="en-US" dirty="0"/>
          </a:p>
        </p:txBody>
      </p:sp>
      <p:sp>
        <p:nvSpPr>
          <p:cNvPr id="3" name="Content Placeholder 2"/>
          <p:cNvSpPr>
            <a:spLocks noGrp="1"/>
          </p:cNvSpPr>
          <p:nvPr>
            <p:ph idx="1"/>
          </p:nvPr>
        </p:nvSpPr>
        <p:spPr/>
        <p:txBody>
          <a:bodyPr>
            <a:normAutofit lnSpcReduction="10000"/>
          </a:bodyPr>
          <a:lstStyle/>
          <a:p>
            <a:r>
              <a:rPr lang="en-US" sz="3200" b="1" dirty="0" smtClean="0"/>
              <a:t>Total Revenue (TR) </a:t>
            </a:r>
          </a:p>
          <a:p>
            <a:pPr marL="349250" lvl="1" indent="0">
              <a:buNone/>
            </a:pPr>
            <a:r>
              <a:rPr lang="en-US" sz="3200" b="1" dirty="0">
                <a:solidFill>
                  <a:srgbClr val="FFFF00"/>
                </a:solidFill>
              </a:rPr>
              <a:t>	</a:t>
            </a:r>
            <a:r>
              <a:rPr lang="en-US" sz="3200" b="1" dirty="0" smtClean="0">
                <a:solidFill>
                  <a:srgbClr val="FFFF00"/>
                </a:solidFill>
              </a:rPr>
              <a:t>TR = P x Q</a:t>
            </a:r>
          </a:p>
          <a:p>
            <a:r>
              <a:rPr lang="en-US" sz="3200" b="1" dirty="0" smtClean="0">
                <a:solidFill>
                  <a:srgbClr val="FFFFFF"/>
                </a:solidFill>
              </a:rPr>
              <a:t>Average Revenue (AR)</a:t>
            </a:r>
          </a:p>
          <a:p>
            <a:pPr marL="0" indent="0">
              <a:buNone/>
            </a:pPr>
            <a:r>
              <a:rPr lang="en-US" sz="3200" b="1" dirty="0">
                <a:solidFill>
                  <a:srgbClr val="FFFF00"/>
                </a:solidFill>
              </a:rPr>
              <a:t>	</a:t>
            </a:r>
            <a:r>
              <a:rPr lang="en-US" sz="3200" b="1" dirty="0" smtClean="0">
                <a:solidFill>
                  <a:srgbClr val="FFFF00"/>
                </a:solidFill>
              </a:rPr>
              <a:t>AR = TR / Q  since P = TR/Q </a:t>
            </a:r>
          </a:p>
          <a:p>
            <a:pPr marL="0" indent="0">
              <a:buNone/>
            </a:pPr>
            <a:r>
              <a:rPr lang="en-US" sz="3200" b="1" dirty="0">
                <a:solidFill>
                  <a:srgbClr val="FFFF00"/>
                </a:solidFill>
              </a:rPr>
              <a:t>	</a:t>
            </a:r>
            <a:r>
              <a:rPr lang="en-US" sz="3200" b="1" dirty="0" smtClean="0">
                <a:solidFill>
                  <a:srgbClr val="FFFF00"/>
                </a:solidFill>
              </a:rPr>
              <a:t>then AR = P</a:t>
            </a:r>
            <a:endParaRPr lang="en-US" sz="3200" b="1" dirty="0">
              <a:solidFill>
                <a:srgbClr val="FFFF00"/>
              </a:solidFill>
            </a:endParaRPr>
          </a:p>
        </p:txBody>
      </p:sp>
    </p:spTree>
    <p:extLst>
      <p:ext uri="{BB962C8B-B14F-4D97-AF65-F5344CB8AC3E}">
        <p14:creationId xmlns:p14="http://schemas.microsoft.com/office/powerpoint/2010/main" val="34507923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streams</a:t>
            </a:r>
            <a:endParaRPr lang="en-US" dirty="0"/>
          </a:p>
        </p:txBody>
      </p:sp>
      <p:sp>
        <p:nvSpPr>
          <p:cNvPr id="3" name="Content Placeholder 2"/>
          <p:cNvSpPr>
            <a:spLocks noGrp="1"/>
          </p:cNvSpPr>
          <p:nvPr>
            <p:ph idx="1"/>
          </p:nvPr>
        </p:nvSpPr>
        <p:spPr>
          <a:xfrm>
            <a:off x="239889" y="3012141"/>
            <a:ext cx="8650111" cy="3704747"/>
          </a:xfrm>
        </p:spPr>
        <p:txBody>
          <a:bodyPr>
            <a:noAutofit/>
          </a:bodyPr>
          <a:lstStyle/>
          <a:p>
            <a:r>
              <a:rPr lang="en-US" sz="2800" dirty="0" smtClean="0"/>
              <a:t>Revenue stream refers to the money coming into a business from its various business activities, e.g. sponsorship deals, merchandise, membership fees and royalties.</a:t>
            </a:r>
          </a:p>
          <a:p>
            <a:r>
              <a:rPr lang="en-US" sz="2800" dirty="0" smtClean="0"/>
              <a:t>Revenue does not only come from the sale of goods and services. Money can come into a firm from other means depending on the type of firm and its activities.</a:t>
            </a:r>
            <a:endParaRPr lang="en-US" sz="2800" dirty="0"/>
          </a:p>
        </p:txBody>
      </p:sp>
    </p:spTree>
    <p:extLst>
      <p:ext uri="{BB962C8B-B14F-4D97-AF65-F5344CB8AC3E}">
        <p14:creationId xmlns:p14="http://schemas.microsoft.com/office/powerpoint/2010/main" val="3370063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of non-sale revenue: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Advertising revenue</a:t>
            </a:r>
          </a:p>
          <a:p>
            <a:r>
              <a:rPr lang="en-US" dirty="0" smtClean="0"/>
              <a:t>Transaction fees</a:t>
            </a:r>
          </a:p>
          <a:p>
            <a:r>
              <a:rPr lang="en-US" dirty="0" smtClean="0"/>
              <a:t>Franchise costs and royalties</a:t>
            </a:r>
          </a:p>
          <a:p>
            <a:r>
              <a:rPr lang="en-US" dirty="0" smtClean="0"/>
              <a:t>Sponsorship revenue</a:t>
            </a:r>
          </a:p>
          <a:p>
            <a:r>
              <a:rPr lang="en-US" dirty="0" smtClean="0"/>
              <a:t>Subscription fees</a:t>
            </a:r>
            <a:endParaRPr lang="en-US" dirty="0"/>
          </a:p>
        </p:txBody>
      </p:sp>
      <p:sp>
        <p:nvSpPr>
          <p:cNvPr id="4" name="Content Placeholder 3"/>
          <p:cNvSpPr>
            <a:spLocks noGrp="1"/>
          </p:cNvSpPr>
          <p:nvPr>
            <p:ph sz="half" idx="2"/>
          </p:nvPr>
        </p:nvSpPr>
        <p:spPr>
          <a:xfrm>
            <a:off x="4751294" y="3024187"/>
            <a:ext cx="3657600" cy="3622145"/>
          </a:xfrm>
        </p:spPr>
        <p:txBody>
          <a:bodyPr>
            <a:normAutofit lnSpcReduction="10000"/>
          </a:bodyPr>
          <a:lstStyle/>
          <a:p>
            <a:r>
              <a:rPr lang="en-US" dirty="0" smtClean="0"/>
              <a:t>Merchandise</a:t>
            </a:r>
          </a:p>
          <a:p>
            <a:r>
              <a:rPr lang="en-US" dirty="0" smtClean="0"/>
              <a:t>Dividends</a:t>
            </a:r>
          </a:p>
          <a:p>
            <a:r>
              <a:rPr lang="en-US" dirty="0" smtClean="0"/>
              <a:t>Donations</a:t>
            </a:r>
          </a:p>
          <a:p>
            <a:r>
              <a:rPr lang="en-US" dirty="0" smtClean="0"/>
              <a:t>Interest earnings</a:t>
            </a:r>
          </a:p>
          <a:p>
            <a:r>
              <a:rPr lang="en-US" dirty="0" smtClean="0"/>
              <a:t>Subventions – subsidies offered from the gov’t to certain businesses to help reduce their costs of production.</a:t>
            </a:r>
            <a:endParaRPr lang="en-US" dirty="0"/>
          </a:p>
        </p:txBody>
      </p:sp>
    </p:spTree>
    <p:extLst>
      <p:ext uri="{BB962C8B-B14F-4D97-AF65-F5344CB8AC3E}">
        <p14:creationId xmlns:p14="http://schemas.microsoft.com/office/powerpoint/2010/main" val="34592395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vs. Price</a:t>
            </a:r>
            <a:endParaRPr lang="en-US" dirty="0"/>
          </a:p>
        </p:txBody>
      </p:sp>
      <p:sp>
        <p:nvSpPr>
          <p:cNvPr id="3" name="Content Placeholder 2"/>
          <p:cNvSpPr>
            <a:spLocks noGrp="1"/>
          </p:cNvSpPr>
          <p:nvPr>
            <p:ph idx="1"/>
          </p:nvPr>
        </p:nvSpPr>
        <p:spPr/>
        <p:txBody>
          <a:bodyPr>
            <a:normAutofit lnSpcReduction="10000"/>
          </a:bodyPr>
          <a:lstStyle/>
          <a:p>
            <a:r>
              <a:rPr lang="en-US" dirty="0" smtClean="0"/>
              <a:t>In everyday language, a consumer might say that a shirt ‘cost $25’.  In business language, the correct terminology is ‘the price is $25’.</a:t>
            </a:r>
          </a:p>
          <a:p>
            <a:r>
              <a:rPr lang="en-US" b="1" dirty="0" smtClean="0">
                <a:solidFill>
                  <a:srgbClr val="FFFF00"/>
                </a:solidFill>
              </a:rPr>
              <a:t>Cost</a:t>
            </a:r>
            <a:r>
              <a:rPr lang="en-US" dirty="0" smtClean="0"/>
              <a:t> refers to the expenditure in producing the shirt; cost of production which is paid by the producer.</a:t>
            </a:r>
          </a:p>
          <a:p>
            <a:r>
              <a:rPr lang="en-US" b="1" dirty="0" smtClean="0">
                <a:solidFill>
                  <a:srgbClr val="FFFF00"/>
                </a:solidFill>
              </a:rPr>
              <a:t>Price</a:t>
            </a:r>
            <a:r>
              <a:rPr lang="en-US" dirty="0" smtClean="0"/>
              <a:t> refers to the amount the product is sold for which is paid by the customer.</a:t>
            </a:r>
            <a:endParaRPr lang="en-US" dirty="0"/>
          </a:p>
        </p:txBody>
      </p:sp>
    </p:spTree>
    <p:extLst>
      <p:ext uri="{BB962C8B-B14F-4D97-AF65-F5344CB8AC3E}">
        <p14:creationId xmlns:p14="http://schemas.microsoft.com/office/powerpoint/2010/main" val="2674250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Example: Revenue streams in the budget airline industry</a:t>
            </a:r>
            <a:endParaRPr lang="en-US" sz="3200" dirty="0"/>
          </a:p>
        </p:txBody>
      </p:sp>
      <p:sp>
        <p:nvSpPr>
          <p:cNvPr id="6" name="Content Placeholder 5"/>
          <p:cNvSpPr>
            <a:spLocks noGrp="1"/>
          </p:cNvSpPr>
          <p:nvPr>
            <p:ph idx="1"/>
          </p:nvPr>
        </p:nvSpPr>
        <p:spPr/>
        <p:txBody>
          <a:bodyPr>
            <a:normAutofit fontScale="92500" lnSpcReduction="10000"/>
          </a:bodyPr>
          <a:lstStyle/>
          <a:p>
            <a:r>
              <a:rPr lang="en-US" dirty="0" err="1" smtClean="0"/>
              <a:t>SpiceJet</a:t>
            </a:r>
            <a:r>
              <a:rPr lang="en-US" dirty="0" smtClean="0"/>
              <a:t> Ltd. charges for hot meals, snacks and beverages</a:t>
            </a:r>
          </a:p>
          <a:p>
            <a:r>
              <a:rPr lang="en-US" dirty="0" err="1" smtClean="0"/>
              <a:t>Jetstar</a:t>
            </a:r>
            <a:r>
              <a:rPr lang="en-US" dirty="0" smtClean="0"/>
              <a:t> and Scoot loan </a:t>
            </a:r>
            <a:r>
              <a:rPr lang="en-US" dirty="0" err="1" smtClean="0"/>
              <a:t>iPads</a:t>
            </a:r>
            <a:r>
              <a:rPr lang="en-US" dirty="0" smtClean="0"/>
              <a:t> for a fee</a:t>
            </a:r>
          </a:p>
          <a:p>
            <a:r>
              <a:rPr lang="en-US" dirty="0" err="1" smtClean="0"/>
              <a:t>AirAsia</a:t>
            </a:r>
            <a:r>
              <a:rPr lang="en-US" dirty="0" smtClean="0"/>
              <a:t> customers can pay for the privilege of being seated in a children-free quiet zone</a:t>
            </a:r>
          </a:p>
          <a:p>
            <a:r>
              <a:rPr lang="en-US" dirty="0" err="1" smtClean="0"/>
              <a:t>Ryanair</a:t>
            </a:r>
            <a:r>
              <a:rPr lang="en-US" dirty="0" smtClean="0"/>
              <a:t> failed in its attempt to charge passengers for the use of toilets, but now offers advertising space on its planes, including on the wing tips.</a:t>
            </a:r>
            <a:endParaRPr lang="en-US" dirty="0"/>
          </a:p>
        </p:txBody>
      </p:sp>
    </p:spTree>
    <p:extLst>
      <p:ext uri="{BB962C8B-B14F-4D97-AF65-F5344CB8AC3E}">
        <p14:creationId xmlns:p14="http://schemas.microsoft.com/office/powerpoint/2010/main" val="6455770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Exercise</a:t>
            </a:r>
            <a:br>
              <a:rPr lang="en-US" dirty="0" smtClean="0"/>
            </a:br>
            <a:r>
              <a:rPr lang="en-US" dirty="0" smtClean="0"/>
              <a:t>Question 3.2.3</a:t>
            </a:r>
            <a:endParaRPr lang="en-US" dirty="0"/>
          </a:p>
        </p:txBody>
      </p:sp>
      <p:sp>
        <p:nvSpPr>
          <p:cNvPr id="2051" name="Rectangle 3"/>
          <p:cNvSpPr>
            <a:spLocks noGrp="1" noChangeArrowheads="1"/>
          </p:cNvSpPr>
          <p:nvPr>
            <p:ph type="subTitle" idx="1"/>
          </p:nvPr>
        </p:nvSpPr>
        <p:spPr/>
        <p:txBody>
          <a:bodyPr/>
          <a:lstStyle/>
          <a:p>
            <a:r>
              <a:rPr lang="en-US" dirty="0" smtClean="0"/>
              <a:t>Goff’s Organic Fresh Fruits (GOFF)</a:t>
            </a:r>
            <a:endParaRPr lang="en-US" dirty="0"/>
          </a:p>
        </p:txBody>
      </p:sp>
    </p:spTree>
    <p:extLst>
      <p:ext uri="{BB962C8B-B14F-4D97-AF65-F5344CB8AC3E}">
        <p14:creationId xmlns:p14="http://schemas.microsoft.com/office/powerpoint/2010/main" val="24863055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KEY TERMS</a:t>
            </a:r>
            <a:endParaRPr lang="en-US" dirty="0"/>
          </a:p>
        </p:txBody>
      </p:sp>
      <p:sp>
        <p:nvSpPr>
          <p:cNvPr id="2051" name="Rectangle 3"/>
          <p:cNvSpPr>
            <a:spLocks noGrp="1" noChangeArrowheads="1"/>
          </p:cNvSpPr>
          <p:nvPr>
            <p:ph type="subTitle" idx="1"/>
          </p:nvPr>
        </p:nvSpPr>
        <p:spPr/>
        <p:txBody>
          <a:bodyPr/>
          <a:lstStyle/>
          <a:p>
            <a:r>
              <a:rPr lang="en-US" dirty="0" smtClean="0"/>
              <a:t>REVIEW</a:t>
            </a:r>
            <a:endParaRPr lang="en-US" dirty="0"/>
          </a:p>
        </p:txBody>
      </p:sp>
    </p:spTree>
    <p:extLst>
      <p:ext uri="{BB962C8B-B14F-4D97-AF65-F5344CB8AC3E}">
        <p14:creationId xmlns:p14="http://schemas.microsoft.com/office/powerpoint/2010/main" val="20199186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a:t>
            </a:r>
            <a:endParaRPr lang="en-US" dirty="0"/>
          </a:p>
        </p:txBody>
      </p:sp>
      <p:sp>
        <p:nvSpPr>
          <p:cNvPr id="3" name="Content Placeholder 2"/>
          <p:cNvSpPr>
            <a:spLocks noGrp="1"/>
          </p:cNvSpPr>
          <p:nvPr>
            <p:ph idx="1"/>
          </p:nvPr>
        </p:nvSpPr>
        <p:spPr>
          <a:xfrm>
            <a:off x="685800" y="2266244"/>
            <a:ext cx="7696200" cy="3657600"/>
          </a:xfrm>
        </p:spPr>
        <p:txBody>
          <a:bodyPr/>
          <a:lstStyle/>
          <a:p>
            <a:r>
              <a:rPr lang="en-US" dirty="0" smtClean="0"/>
              <a:t>Refers to the sum of money incurred by a business in the production process.  Example: costs of raw materials, wages and salaries, insurance, advertising and rent.</a:t>
            </a:r>
            <a:endParaRPr lang="en-US" dirty="0"/>
          </a:p>
        </p:txBody>
      </p:sp>
    </p:spTree>
    <p:extLst>
      <p:ext uri="{BB962C8B-B14F-4D97-AF65-F5344CB8AC3E}">
        <p14:creationId xmlns:p14="http://schemas.microsoft.com/office/powerpoint/2010/main" val="4263530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COSTS</a:t>
            </a:r>
            <a:endParaRPr lang="en-US" dirty="0"/>
          </a:p>
        </p:txBody>
      </p:sp>
      <p:sp>
        <p:nvSpPr>
          <p:cNvPr id="3" name="Content Placeholder 2"/>
          <p:cNvSpPr>
            <a:spLocks noGrp="1"/>
          </p:cNvSpPr>
          <p:nvPr>
            <p:ph idx="1"/>
          </p:nvPr>
        </p:nvSpPr>
        <p:spPr>
          <a:xfrm>
            <a:off x="685800" y="2266244"/>
            <a:ext cx="7696200" cy="3657600"/>
          </a:xfrm>
        </p:spPr>
        <p:txBody>
          <a:bodyPr/>
          <a:lstStyle/>
          <a:p>
            <a:r>
              <a:rPr lang="en-US" dirty="0" smtClean="0"/>
              <a:t>Are costs specifically attributed to the production or sale of a particular good or service. Direct costs can be traced back to the product and/or to a cost center.</a:t>
            </a:r>
            <a:endParaRPr lang="en-US" dirty="0"/>
          </a:p>
        </p:txBody>
      </p:sp>
    </p:spTree>
    <p:extLst>
      <p:ext uri="{BB962C8B-B14F-4D97-AF65-F5344CB8AC3E}">
        <p14:creationId xmlns:p14="http://schemas.microsoft.com/office/powerpoint/2010/main" val="2994683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COSTS</a:t>
            </a:r>
            <a:endParaRPr lang="en-US" dirty="0"/>
          </a:p>
        </p:txBody>
      </p:sp>
      <p:sp>
        <p:nvSpPr>
          <p:cNvPr id="3" name="Content Placeholder 2"/>
          <p:cNvSpPr>
            <a:spLocks noGrp="1"/>
          </p:cNvSpPr>
          <p:nvPr>
            <p:ph idx="1"/>
          </p:nvPr>
        </p:nvSpPr>
        <p:spPr>
          <a:xfrm>
            <a:off x="685800" y="2266244"/>
            <a:ext cx="7696200" cy="3657600"/>
          </a:xfrm>
        </p:spPr>
        <p:txBody>
          <a:bodyPr/>
          <a:lstStyle/>
          <a:p>
            <a:r>
              <a:rPr lang="en-US" dirty="0" smtClean="0"/>
              <a:t>Are the costs that do not vary with the level of output. They exist even if there is no output, e.g. the cost of rent, management salaries and interest repayments on bank loans.</a:t>
            </a:r>
            <a:endParaRPr lang="en-US" dirty="0"/>
          </a:p>
        </p:txBody>
      </p:sp>
    </p:spTree>
    <p:extLst>
      <p:ext uri="{BB962C8B-B14F-4D97-AF65-F5344CB8AC3E}">
        <p14:creationId xmlns:p14="http://schemas.microsoft.com/office/powerpoint/2010/main" val="2994683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COSTS or OVERHEADS</a:t>
            </a:r>
            <a:endParaRPr lang="en-US" dirty="0"/>
          </a:p>
        </p:txBody>
      </p:sp>
      <p:sp>
        <p:nvSpPr>
          <p:cNvPr id="3" name="Content Placeholder 2"/>
          <p:cNvSpPr>
            <a:spLocks noGrp="1"/>
          </p:cNvSpPr>
          <p:nvPr>
            <p:ph idx="1"/>
          </p:nvPr>
        </p:nvSpPr>
        <p:spPr>
          <a:xfrm>
            <a:off x="685800" y="2266244"/>
            <a:ext cx="7696200" cy="3657600"/>
          </a:xfrm>
        </p:spPr>
        <p:txBody>
          <a:bodyPr/>
          <a:lstStyle/>
          <a:p>
            <a:r>
              <a:rPr lang="en-US" dirty="0" smtClean="0"/>
              <a:t>Are costs that do not directly link to the production or sale of a specific product, e.g. rent, wages of cleaning staff and lighting.</a:t>
            </a:r>
            <a:endParaRPr lang="en-US" dirty="0"/>
          </a:p>
        </p:txBody>
      </p:sp>
    </p:spTree>
    <p:extLst>
      <p:ext uri="{BB962C8B-B14F-4D97-AF65-F5344CB8AC3E}">
        <p14:creationId xmlns:p14="http://schemas.microsoft.com/office/powerpoint/2010/main" val="2994683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a:t>
            </a:r>
            <a:endParaRPr lang="en-US" dirty="0"/>
          </a:p>
        </p:txBody>
      </p:sp>
      <p:sp>
        <p:nvSpPr>
          <p:cNvPr id="3" name="Content Placeholder 2"/>
          <p:cNvSpPr>
            <a:spLocks noGrp="1"/>
          </p:cNvSpPr>
          <p:nvPr>
            <p:ph idx="1"/>
          </p:nvPr>
        </p:nvSpPr>
        <p:spPr>
          <a:xfrm>
            <a:off x="685800" y="2266244"/>
            <a:ext cx="7696200" cy="3657600"/>
          </a:xfrm>
        </p:spPr>
        <p:txBody>
          <a:bodyPr/>
          <a:lstStyle/>
          <a:p>
            <a:r>
              <a:rPr lang="en-US" dirty="0" smtClean="0"/>
              <a:t>Refers to the amount of money a product is sold for, i.e. the sum paid by the customer.</a:t>
            </a:r>
            <a:endParaRPr lang="en-US" dirty="0"/>
          </a:p>
        </p:txBody>
      </p:sp>
    </p:spTree>
    <p:extLst>
      <p:ext uri="{BB962C8B-B14F-4D97-AF65-F5344CB8AC3E}">
        <p14:creationId xmlns:p14="http://schemas.microsoft.com/office/powerpoint/2010/main" val="2994683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a:t>
            </a:r>
            <a:endParaRPr lang="en-US" dirty="0"/>
          </a:p>
        </p:txBody>
      </p:sp>
      <p:sp>
        <p:nvSpPr>
          <p:cNvPr id="3" name="Content Placeholder 2"/>
          <p:cNvSpPr>
            <a:spLocks noGrp="1"/>
          </p:cNvSpPr>
          <p:nvPr>
            <p:ph idx="1"/>
          </p:nvPr>
        </p:nvSpPr>
        <p:spPr>
          <a:xfrm>
            <a:off x="685800" y="2266244"/>
            <a:ext cx="7696200" cy="3657600"/>
          </a:xfrm>
        </p:spPr>
        <p:txBody>
          <a:bodyPr/>
          <a:lstStyle/>
          <a:p>
            <a:r>
              <a:rPr lang="en-US" dirty="0" smtClean="0"/>
              <a:t>Is the money that a business collects from the sale of its goods and services. It is calculated by multiplying the unit of price of each product by the quantity sold.</a:t>
            </a:r>
            <a:endParaRPr lang="en-US" dirty="0"/>
          </a:p>
        </p:txBody>
      </p:sp>
    </p:spTree>
    <p:extLst>
      <p:ext uri="{BB962C8B-B14F-4D97-AF65-F5344CB8AC3E}">
        <p14:creationId xmlns:p14="http://schemas.microsoft.com/office/powerpoint/2010/main" val="2994683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STREAM</a:t>
            </a:r>
            <a:endParaRPr lang="en-US" dirty="0"/>
          </a:p>
        </p:txBody>
      </p:sp>
      <p:sp>
        <p:nvSpPr>
          <p:cNvPr id="3" name="Content Placeholder 2"/>
          <p:cNvSpPr>
            <a:spLocks noGrp="1"/>
          </p:cNvSpPr>
          <p:nvPr>
            <p:ph idx="1"/>
          </p:nvPr>
        </p:nvSpPr>
        <p:spPr>
          <a:xfrm>
            <a:off x="685800" y="2266244"/>
            <a:ext cx="7696200" cy="3657600"/>
          </a:xfrm>
        </p:spPr>
        <p:txBody>
          <a:bodyPr/>
          <a:lstStyle/>
          <a:p>
            <a:r>
              <a:rPr lang="en-US" dirty="0" smtClean="0"/>
              <a:t>Refers to the money coming into a business from its various business activities, e.g. sponsorship deals, merchandise, membership fees and royalties.</a:t>
            </a:r>
            <a:endParaRPr lang="en-US" dirty="0"/>
          </a:p>
        </p:txBody>
      </p:sp>
    </p:spTree>
    <p:extLst>
      <p:ext uri="{BB962C8B-B14F-4D97-AF65-F5344CB8AC3E}">
        <p14:creationId xmlns:p14="http://schemas.microsoft.com/office/powerpoint/2010/main" val="2994683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business costs for a clothes retailer</a:t>
            </a:r>
            <a:endParaRPr lang="en-US" dirty="0"/>
          </a:p>
        </p:txBody>
      </p:sp>
      <p:sp>
        <p:nvSpPr>
          <p:cNvPr id="3" name="Content Placeholder 2"/>
          <p:cNvSpPr>
            <a:spLocks noGrp="1"/>
          </p:cNvSpPr>
          <p:nvPr>
            <p:ph idx="1"/>
          </p:nvPr>
        </p:nvSpPr>
        <p:spPr/>
        <p:txBody>
          <a:bodyPr/>
          <a:lstStyle/>
          <a:p>
            <a:r>
              <a:rPr lang="en-US" dirty="0" smtClean="0"/>
              <a:t>See table 3.2 a page 230 (Paul Hoang textbook)</a:t>
            </a:r>
            <a:endParaRPr lang="en-US" dirty="0"/>
          </a:p>
        </p:txBody>
      </p:sp>
    </p:spTree>
    <p:extLst>
      <p:ext uri="{BB962C8B-B14F-4D97-AF65-F5344CB8AC3E}">
        <p14:creationId xmlns:p14="http://schemas.microsoft.com/office/powerpoint/2010/main" val="8914486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SEMI-VARIABLE COSTS</a:t>
            </a:r>
            <a:endParaRPr lang="en-US" dirty="0"/>
          </a:p>
        </p:txBody>
      </p:sp>
      <p:sp>
        <p:nvSpPr>
          <p:cNvPr id="3" name="Content Placeholder 2"/>
          <p:cNvSpPr>
            <a:spLocks noGrp="1"/>
          </p:cNvSpPr>
          <p:nvPr>
            <p:ph idx="1"/>
          </p:nvPr>
        </p:nvSpPr>
        <p:spPr>
          <a:xfrm>
            <a:off x="685800" y="2266244"/>
            <a:ext cx="7696200" cy="3657600"/>
          </a:xfrm>
        </p:spPr>
        <p:txBody>
          <a:bodyPr/>
          <a:lstStyle/>
          <a:p>
            <a:r>
              <a:rPr lang="en-US" dirty="0" smtClean="0"/>
              <a:t>Are those that have an element of both fixed costs and variable costs, e.g. power and electricity or salaried staff who also earn commission.</a:t>
            </a:r>
            <a:endParaRPr lang="en-US" dirty="0"/>
          </a:p>
        </p:txBody>
      </p:sp>
    </p:spTree>
    <p:extLst>
      <p:ext uri="{BB962C8B-B14F-4D97-AF65-F5344CB8AC3E}">
        <p14:creationId xmlns:p14="http://schemas.microsoft.com/office/powerpoint/2010/main" val="2994683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COSTS</a:t>
            </a:r>
            <a:endParaRPr lang="en-US" dirty="0"/>
          </a:p>
        </p:txBody>
      </p:sp>
      <p:sp>
        <p:nvSpPr>
          <p:cNvPr id="3" name="Content Placeholder 2"/>
          <p:cNvSpPr>
            <a:spLocks noGrp="1"/>
          </p:cNvSpPr>
          <p:nvPr>
            <p:ph idx="1"/>
          </p:nvPr>
        </p:nvSpPr>
        <p:spPr>
          <a:xfrm>
            <a:off x="685800" y="2266244"/>
            <a:ext cx="7696200" cy="3657600"/>
          </a:xfrm>
        </p:spPr>
        <p:txBody>
          <a:bodyPr/>
          <a:lstStyle/>
          <a:p>
            <a:r>
              <a:rPr lang="en-US" dirty="0" smtClean="0"/>
              <a:t>Are the sum of all variable costs and all fixed costs of production.</a:t>
            </a:r>
            <a:endParaRPr lang="en-US" dirty="0"/>
          </a:p>
        </p:txBody>
      </p:sp>
    </p:spTree>
    <p:extLst>
      <p:ext uri="{BB962C8B-B14F-4D97-AF65-F5344CB8AC3E}">
        <p14:creationId xmlns:p14="http://schemas.microsoft.com/office/powerpoint/2010/main" val="2994683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COSTS</a:t>
            </a:r>
            <a:endParaRPr lang="en-US" dirty="0"/>
          </a:p>
        </p:txBody>
      </p:sp>
      <p:sp>
        <p:nvSpPr>
          <p:cNvPr id="3" name="Content Placeholder 2"/>
          <p:cNvSpPr>
            <a:spLocks noGrp="1"/>
          </p:cNvSpPr>
          <p:nvPr>
            <p:ph idx="1"/>
          </p:nvPr>
        </p:nvSpPr>
        <p:spPr>
          <a:xfrm>
            <a:off x="685800" y="2266244"/>
            <a:ext cx="7696200" cy="3657600"/>
          </a:xfrm>
        </p:spPr>
        <p:txBody>
          <a:bodyPr/>
          <a:lstStyle/>
          <a:p>
            <a:r>
              <a:rPr lang="en-US" dirty="0" smtClean="0"/>
              <a:t>Are costs of production that change in proportion to the level of output, e.g. raw materials and piece-rate earnings of production workers.</a:t>
            </a:r>
            <a:endParaRPr lang="en-US" dirty="0"/>
          </a:p>
        </p:txBody>
      </p:sp>
    </p:spTree>
    <p:extLst>
      <p:ext uri="{BB962C8B-B14F-4D97-AF65-F5344CB8AC3E}">
        <p14:creationId xmlns:p14="http://schemas.microsoft.com/office/powerpoint/2010/main" val="2994683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Cost</a:t>
            </a:r>
            <a:endParaRPr lang="en-US" dirty="0"/>
          </a:p>
        </p:txBody>
      </p:sp>
      <p:sp>
        <p:nvSpPr>
          <p:cNvPr id="3" name="Content Placeholder 2"/>
          <p:cNvSpPr>
            <a:spLocks noGrp="1"/>
          </p:cNvSpPr>
          <p:nvPr>
            <p:ph idx="1"/>
          </p:nvPr>
        </p:nvSpPr>
        <p:spPr>
          <a:xfrm>
            <a:off x="239889" y="3012142"/>
            <a:ext cx="8706555" cy="3747080"/>
          </a:xfrm>
        </p:spPr>
        <p:txBody>
          <a:bodyPr>
            <a:normAutofit fontScale="92500" lnSpcReduction="10000"/>
          </a:bodyPr>
          <a:lstStyle/>
          <a:p>
            <a:r>
              <a:rPr lang="en-US" b="1" dirty="0" smtClean="0">
                <a:solidFill>
                  <a:srgbClr val="FFFF00"/>
                </a:solidFill>
              </a:rPr>
              <a:t>Fixed costs (FC)</a:t>
            </a:r>
            <a:r>
              <a:rPr lang="en-US" dirty="0" smtClean="0"/>
              <a:t> are the costs of production that a business has to pay regardless of how much it produces or sells. These costs have to be paid even if there is no output.</a:t>
            </a:r>
          </a:p>
          <a:p>
            <a:pPr lvl="1"/>
            <a:r>
              <a:rPr lang="en-US" dirty="0" smtClean="0"/>
              <a:t>Ex. rent on leased premises, interest payments on bank loans, advertising expenditure, market research, management salaries, stationery, security and professional accountancy fees.</a:t>
            </a:r>
          </a:p>
          <a:p>
            <a:r>
              <a:rPr lang="en-US" b="1" dirty="0" smtClean="0">
                <a:solidFill>
                  <a:srgbClr val="FFFF00"/>
                </a:solidFill>
              </a:rPr>
              <a:t>Variable costs (VC)</a:t>
            </a:r>
            <a:r>
              <a:rPr lang="en-US" dirty="0" smtClean="0"/>
              <a:t> are the costs of production that change in proportion with the level of output or sales. As output increases, so too do the total variable costs (TVC). </a:t>
            </a:r>
          </a:p>
          <a:p>
            <a:pPr lvl="1"/>
            <a:r>
              <a:rPr lang="en-US" dirty="0" smtClean="0"/>
              <a:t>Ex. </a:t>
            </a:r>
            <a:r>
              <a:rPr lang="en-US" dirty="0"/>
              <a:t>r</a:t>
            </a:r>
            <a:r>
              <a:rPr lang="en-US" dirty="0" smtClean="0"/>
              <a:t>aw materials.</a:t>
            </a:r>
            <a:endParaRPr lang="en-US" dirty="0"/>
          </a:p>
        </p:txBody>
      </p:sp>
    </p:spTree>
    <p:extLst>
      <p:ext uri="{BB962C8B-B14F-4D97-AF65-F5344CB8AC3E}">
        <p14:creationId xmlns:p14="http://schemas.microsoft.com/office/powerpoint/2010/main" val="42241473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ccounting-Accounting-Principles-2-Cost-Behavior-Image-1.jpg"/>
          <p:cNvPicPr>
            <a:picLocks noChangeAspect="1"/>
          </p:cNvPicPr>
          <p:nvPr/>
        </p:nvPicPr>
        <p:blipFill>
          <a:blip r:embed="rId2">
            <a:extLst>
              <a:ext uri="{28A0092B-C50C-407E-A947-70E740481C1C}">
                <a14:useLocalDpi xmlns:a14="http://schemas.microsoft.com/office/drawing/2010/main" val="0"/>
              </a:ext>
            </a:extLst>
          </a:blip>
          <a:srcRect t="5640" b="5640"/>
          <a:stretch>
            <a:fillRect/>
          </a:stretch>
        </p:blipFill>
        <p:spPr>
          <a:xfrm>
            <a:off x="197556" y="1128889"/>
            <a:ext cx="8593666" cy="5271911"/>
          </a:xfrm>
          <a:prstGeom prst="rect">
            <a:avLst/>
          </a:prstGeom>
        </p:spPr>
      </p:pic>
    </p:spTree>
    <p:extLst>
      <p:ext uri="{BB962C8B-B14F-4D97-AF65-F5344CB8AC3E}">
        <p14:creationId xmlns:p14="http://schemas.microsoft.com/office/powerpoint/2010/main" val="39346527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monda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79"/>
            <a:ext cx="9144001" cy="6864479"/>
          </a:xfrm>
          <a:prstGeom prst="rect">
            <a:avLst/>
          </a:prstGeom>
        </p:spPr>
      </p:pic>
    </p:spTree>
    <p:extLst>
      <p:ext uri="{BB962C8B-B14F-4D97-AF65-F5344CB8AC3E}">
        <p14:creationId xmlns:p14="http://schemas.microsoft.com/office/powerpoint/2010/main" val="2644799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Costs (TC)	</a:t>
            </a:r>
            <a:endParaRPr lang="en-US" dirty="0"/>
          </a:p>
        </p:txBody>
      </p:sp>
      <p:sp>
        <p:nvSpPr>
          <p:cNvPr id="3" name="Content Placeholder 2"/>
          <p:cNvSpPr>
            <a:spLocks noGrp="1"/>
          </p:cNvSpPr>
          <p:nvPr>
            <p:ph idx="1"/>
          </p:nvPr>
        </p:nvSpPr>
        <p:spPr/>
        <p:txBody>
          <a:bodyPr>
            <a:normAutofit/>
          </a:bodyPr>
          <a:lstStyle/>
          <a:p>
            <a:r>
              <a:rPr lang="en-US" sz="4000" dirty="0" smtClean="0"/>
              <a:t>Total Costs (TC)</a:t>
            </a:r>
          </a:p>
          <a:p>
            <a:r>
              <a:rPr lang="en-US" sz="4000" dirty="0" smtClean="0"/>
              <a:t>Total Variable Cost (TVC)</a:t>
            </a:r>
          </a:p>
          <a:p>
            <a:r>
              <a:rPr lang="en-US" sz="4000" dirty="0" smtClean="0"/>
              <a:t>Total Fixed Cost (TFC)</a:t>
            </a:r>
          </a:p>
          <a:p>
            <a:r>
              <a:rPr lang="en-US" sz="4000" b="1" dirty="0" smtClean="0">
                <a:solidFill>
                  <a:srgbClr val="FFFF00"/>
                </a:solidFill>
              </a:rPr>
              <a:t>TC = TFC + TVC</a:t>
            </a:r>
            <a:endParaRPr lang="en-US" sz="4000" b="1" dirty="0">
              <a:solidFill>
                <a:srgbClr val="FFFF00"/>
              </a:solidFill>
            </a:endParaRPr>
          </a:p>
        </p:txBody>
      </p:sp>
    </p:spTree>
    <p:extLst>
      <p:ext uri="{BB962C8B-B14F-4D97-AF65-F5344CB8AC3E}">
        <p14:creationId xmlns:p14="http://schemas.microsoft.com/office/powerpoint/2010/main" val="42768050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Formulae</a:t>
            </a:r>
            <a:endParaRPr lang="en-US" dirty="0"/>
          </a:p>
        </p:txBody>
      </p:sp>
      <p:sp>
        <p:nvSpPr>
          <p:cNvPr id="3" name="Content Placeholder 2"/>
          <p:cNvSpPr>
            <a:spLocks noGrp="1"/>
          </p:cNvSpPr>
          <p:nvPr>
            <p:ph idx="1"/>
          </p:nvPr>
        </p:nvSpPr>
        <p:spPr>
          <a:xfrm>
            <a:off x="712788" y="3012141"/>
            <a:ext cx="7716838" cy="3676525"/>
          </a:xfrm>
        </p:spPr>
        <p:txBody>
          <a:bodyPr>
            <a:noAutofit/>
          </a:bodyPr>
          <a:lstStyle/>
          <a:p>
            <a:r>
              <a:rPr lang="en-US" sz="2800" b="1" dirty="0" smtClean="0">
                <a:solidFill>
                  <a:srgbClr val="FFFF00"/>
                </a:solidFill>
              </a:rPr>
              <a:t>TC = TFC + TVC</a:t>
            </a:r>
          </a:p>
          <a:p>
            <a:r>
              <a:rPr lang="en-US" sz="2800" b="1" dirty="0" smtClean="0">
                <a:solidFill>
                  <a:srgbClr val="FFFF00"/>
                </a:solidFill>
              </a:rPr>
              <a:t>TVC = AVC x Q</a:t>
            </a:r>
          </a:p>
          <a:p>
            <a:r>
              <a:rPr lang="en-US" sz="2800" b="1" dirty="0" smtClean="0">
                <a:solidFill>
                  <a:srgbClr val="FFFF00"/>
                </a:solidFill>
              </a:rPr>
              <a:t>TFC = AFC x Q</a:t>
            </a:r>
          </a:p>
          <a:p>
            <a:pPr marL="0" indent="0">
              <a:buNone/>
            </a:pPr>
            <a:r>
              <a:rPr lang="en-US" sz="2800" dirty="0" smtClean="0"/>
              <a:t>Where AVC is the average variable cost, AFC is the average fixed cost and Q is the quantity (or level of output)</a:t>
            </a:r>
            <a:endParaRPr lang="en-US" sz="2800" dirty="0"/>
          </a:p>
        </p:txBody>
      </p:sp>
    </p:spTree>
    <p:extLst>
      <p:ext uri="{BB962C8B-B14F-4D97-AF65-F5344CB8AC3E}">
        <p14:creationId xmlns:p14="http://schemas.microsoft.com/office/powerpoint/2010/main" val="30337650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C.jpg"/>
          <p:cNvPicPr>
            <a:picLocks noGrp="1" noChangeAspect="1"/>
          </p:cNvPicPr>
          <p:nvPr>
            <p:ph idx="1"/>
          </p:nvPr>
        </p:nvPicPr>
        <p:blipFill>
          <a:blip r:embed="rId2">
            <a:extLst>
              <a:ext uri="{28A0092B-C50C-407E-A947-70E740481C1C}">
                <a14:useLocalDpi xmlns:a14="http://schemas.microsoft.com/office/drawing/2010/main" val="0"/>
              </a:ext>
            </a:extLst>
          </a:blip>
          <a:srcRect l="-32498" r="-32498"/>
          <a:stretch>
            <a:fillRect/>
          </a:stretch>
        </p:blipFill>
        <p:spPr>
          <a:xfrm>
            <a:off x="-3224158" y="-29198"/>
            <a:ext cx="15614399" cy="6858000"/>
          </a:xfrm>
        </p:spPr>
      </p:pic>
    </p:spTree>
    <p:extLst>
      <p:ext uri="{BB962C8B-B14F-4D97-AF65-F5344CB8AC3E}">
        <p14:creationId xmlns:p14="http://schemas.microsoft.com/office/powerpoint/2010/main" val="23675919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omic Sans MS" charset="0"/>
            <a:ea typeface="ＭＳ Ｐゴシック"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804</TotalTime>
  <Words>1200</Words>
  <Application>Microsoft Macintosh PowerPoint</Application>
  <PresentationFormat>On-screen Show (4:3)</PresentationFormat>
  <Paragraphs>96</Paragraphs>
  <Slides>32</Slides>
  <Notes>3</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Sky</vt:lpstr>
      <vt:lpstr>Proposal</vt:lpstr>
      <vt:lpstr>2_Crayons</vt:lpstr>
      <vt:lpstr>Unit 3.2  Costs and Revenues</vt:lpstr>
      <vt:lpstr>Cost vs. Price</vt:lpstr>
      <vt:lpstr>Examples of business costs for a clothes retailer</vt:lpstr>
      <vt:lpstr>Types of Cost</vt:lpstr>
      <vt:lpstr>PowerPoint Presentation</vt:lpstr>
      <vt:lpstr>PowerPoint Presentation</vt:lpstr>
      <vt:lpstr>Total Costs (TC) </vt:lpstr>
      <vt:lpstr>Costs Formulae</vt:lpstr>
      <vt:lpstr>PowerPoint Presentation</vt:lpstr>
      <vt:lpstr>EXAM TIP!</vt:lpstr>
      <vt:lpstr>Semi-variable costs</vt:lpstr>
      <vt:lpstr>Direct vs. Indirect Costs</vt:lpstr>
      <vt:lpstr>EXAM TIP!</vt:lpstr>
      <vt:lpstr>Exercise Question 3.2.1</vt:lpstr>
      <vt:lpstr>Exercise Question 3.2.2</vt:lpstr>
      <vt:lpstr>REVENUE</vt:lpstr>
      <vt:lpstr>Revenue Formulae</vt:lpstr>
      <vt:lpstr>Revenue streams</vt:lpstr>
      <vt:lpstr>Other sources of non-sale revenue:</vt:lpstr>
      <vt:lpstr>Example: Revenue streams in the budget airline industry</vt:lpstr>
      <vt:lpstr>Exercise Question 3.2.3</vt:lpstr>
      <vt:lpstr>KEY TERMS</vt:lpstr>
      <vt:lpstr>COST</vt:lpstr>
      <vt:lpstr>DIRECT COSTS</vt:lpstr>
      <vt:lpstr>FIXED COSTS</vt:lpstr>
      <vt:lpstr>INDIRECT COSTS or OVERHEADS</vt:lpstr>
      <vt:lpstr>PRICE</vt:lpstr>
      <vt:lpstr>REVENUE</vt:lpstr>
      <vt:lpstr>REVENUE STREAM</vt:lpstr>
      <vt:lpstr>SEMI-VARIABLE COSTS</vt:lpstr>
      <vt:lpstr>TOTAL COSTS</vt:lpstr>
      <vt:lpstr>VARIABLE COSTS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3.2  Costs and Revenues</dc:title>
  <dc:creator>Janeth Alexander</dc:creator>
  <cp:lastModifiedBy>Janeth Alexander</cp:lastModifiedBy>
  <cp:revision>20</cp:revision>
  <dcterms:created xsi:type="dcterms:W3CDTF">2015-03-06T00:48:27Z</dcterms:created>
  <dcterms:modified xsi:type="dcterms:W3CDTF">2015-03-09T10:25:35Z</dcterms:modified>
</cp:coreProperties>
</file>